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2"/>
  </p:notesMasterIdLst>
  <p:handoutMasterIdLst>
    <p:handoutMasterId r:id="rId23"/>
  </p:handoutMasterIdLst>
  <p:sldIdLst>
    <p:sldId id="256" r:id="rId5"/>
    <p:sldId id="262" r:id="rId6"/>
    <p:sldId id="263" r:id="rId7"/>
    <p:sldId id="264" r:id="rId8"/>
    <p:sldId id="265" r:id="rId9"/>
    <p:sldId id="275" r:id="rId10"/>
    <p:sldId id="266" r:id="rId11"/>
    <p:sldId id="276" r:id="rId12"/>
    <p:sldId id="272" r:id="rId13"/>
    <p:sldId id="277" r:id="rId14"/>
    <p:sldId id="259" r:id="rId15"/>
    <p:sldId id="279" r:id="rId16"/>
    <p:sldId id="282" r:id="rId17"/>
    <p:sldId id="281" r:id="rId18"/>
    <p:sldId id="283" r:id="rId19"/>
    <p:sldId id="284" r:id="rId20"/>
    <p:sldId id="26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E50ABA-76B9-FDDB-387C-8296C67855AD}" v="4" dt="2023-12-21T01:12:29.095"/>
    <p1510:client id="{F56563FE-89E6-4664-AAB9-046B67D55C1F}" v="5352" dt="2023-12-18T05:40:08.9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8" autoAdjust="0"/>
  </p:normalViewPr>
  <p:slideViewPr>
    <p:cSldViewPr snapToGrid="0">
      <p:cViewPr varScale="1">
        <p:scale>
          <a:sx n="97" d="100"/>
          <a:sy n="97" d="100"/>
        </p:scale>
        <p:origin x="48" y="105"/>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phldr="0"/>
      <dgm:spPr/>
      <dgm:t>
        <a:bodyPr/>
        <a:lstStyle/>
        <a:p>
          <a:pPr>
            <a:lnSpc>
              <a:spcPct val="100000"/>
            </a:lnSpc>
          </a:pPr>
          <a:r>
            <a:rPr lang="en-US" dirty="0">
              <a:latin typeface="Gill Sans MT" panose="020B0502020104020203"/>
            </a:rPr>
            <a:t>PCA</a:t>
          </a:r>
          <a:endParaRPr lang="en-US" dirty="0"/>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5605D28D-2CE6-4513-8566-952984E21E14}">
      <dgm:prSet phldrT="[Text]" phldr="0"/>
      <dgm:spPr/>
      <dgm:t>
        <a:bodyPr/>
        <a:lstStyle/>
        <a:p>
          <a:pPr rtl="0">
            <a:lnSpc>
              <a:spcPct val="100000"/>
            </a:lnSpc>
          </a:pPr>
          <a:r>
            <a:rPr lang="en-US" dirty="0">
              <a:latin typeface="Gill Sans MT" panose="020B0502020104020203"/>
            </a:rPr>
            <a:t>Negative Binomial</a:t>
          </a:r>
          <a:endParaRPr lang="en-US" dirty="0"/>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2"/>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2"/>
      <dgm:spPr/>
    </dgm:pt>
    <dgm:pt modelId="{429CABD1-4116-474B-81BF-735E2CA9DD00}" type="pres">
      <dgm:prSet presAssocID="{7E5AA53B-3EEE-4DE4-BB81-9044890C2946}" presName="dstNode" presStyleLbl="node1" presStyleIdx="0" presStyleCnt="2"/>
      <dgm:spPr/>
    </dgm:pt>
    <dgm:pt modelId="{58319267-C71E-43C9-94E1-827D0616C7A7}" type="pres">
      <dgm:prSet presAssocID="{6750AC01-D39D-4F3A-9DC8-2A211EE986A2}" presName="text_1" presStyleLbl="node1" presStyleIdx="0" presStyleCnt="2">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2"/>
      <dgm:spPr/>
    </dgm:pt>
    <dgm:pt modelId="{3277E903-CB18-45E3-9032-2FD9FC0AD071}" type="pres">
      <dgm:prSet presAssocID="{5605D28D-2CE6-4513-8566-952984E21E14}" presName="text_2" presStyleLbl="node1" presStyleIdx="1" presStyleCnt="2">
        <dgm:presLayoutVars>
          <dgm:bulletEnabled val="1"/>
        </dgm:presLayoutVars>
      </dgm:prSet>
      <dgm:spPr/>
    </dgm:pt>
    <dgm:pt modelId="{01FE7402-4382-4CC3-8027-E0DFB817229B}" type="pres">
      <dgm:prSet presAssocID="{5605D28D-2CE6-4513-8566-952984E21E14}" presName="accent_2" presStyleCnt="0"/>
      <dgm:spPr/>
    </dgm:pt>
    <dgm:pt modelId="{A965097E-32F1-4AB8-8C4E-2814A7596B2F}" type="pres">
      <dgm:prSet presAssocID="{5605D28D-2CE6-4513-8566-952984E21E14}" presName="accentRepeatNode" presStyleLbl="solidFgAcc1" presStyleIdx="1" presStyleCnt="2"/>
      <dgm:spPr/>
    </dgm:pt>
  </dgm:ptLst>
  <dgm:cxnL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FAF3F884-F0CF-440F-8CB1-B7648AB1B138}" srcId="{7E5AA53B-3EEE-4DE4-BB81-9044890C2946}" destId="{5605D28D-2CE6-4513-8566-952984E21E14}" srcOrd="1"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8A03F9F8-9049-465D-96EE-1AB467DBDED0}" type="presOf" srcId="{5605D28D-2CE6-4513-8566-952984E21E14}" destId="{3277E903-CB18-45E3-9032-2FD9FC0AD071}"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26276E19-1774-4B4D-9B06-A3CD91868A65}" type="presParOf" srcId="{90561C55-3C6E-4D53-85E1-2C50BCDDA392}" destId="{3277E903-CB18-45E3-9032-2FD9FC0AD071}" srcOrd="3" destOrd="0" presId="urn:microsoft.com/office/officeart/2008/layout/VerticalCurvedList"/>
    <dgm:cxn modelId="{87242ACF-54F7-4863-BC48-52F290F687EA}" type="presParOf" srcId="{90561C55-3C6E-4D53-85E1-2C50BCDDA392}" destId="{01FE7402-4382-4CC3-8027-E0DFB817229B}" srcOrd="4" destOrd="0" presId="urn:microsoft.com/office/officeart/2008/layout/VerticalCurvedList"/>
    <dgm:cxn modelId="{85B82ADA-F753-4B29-8743-9EFA71A41AEB}" type="presParOf" srcId="{01FE7402-4382-4CC3-8027-E0DFB81722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00085"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655140" y="509144"/>
          <a:ext cx="6180307" cy="10181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8153" tIns="129540" rIns="129540" bIns="129540" numCol="1" spcCol="1270" anchor="ctr" anchorCtr="0">
          <a:noAutofit/>
        </a:bodyPr>
        <a:lstStyle/>
        <a:p>
          <a:pPr marL="0" lvl="0" indent="0" algn="l" defTabSz="2266950">
            <a:lnSpc>
              <a:spcPct val="100000"/>
            </a:lnSpc>
            <a:spcBef>
              <a:spcPct val="0"/>
            </a:spcBef>
            <a:spcAft>
              <a:spcPct val="35000"/>
            </a:spcAft>
            <a:buNone/>
          </a:pPr>
          <a:r>
            <a:rPr lang="en-US" sz="5100" kern="1200" dirty="0">
              <a:latin typeface="Gill Sans MT" panose="020B0502020104020203"/>
            </a:rPr>
            <a:t>PCA</a:t>
          </a:r>
          <a:endParaRPr lang="en-US" sz="5100" kern="1200" dirty="0"/>
        </a:p>
      </dsp:txBody>
      <dsp:txXfrm>
        <a:off x="655140" y="509144"/>
        <a:ext cx="6180307" cy="1018145"/>
      </dsp:txXfrm>
    </dsp:sp>
    <dsp:sp modelId="{07CB3071-D555-47DA-A36A-69EB91531FD8}">
      <dsp:nvSpPr>
        <dsp:cNvPr id="0" name=""/>
        <dsp:cNvSpPr/>
      </dsp:nvSpPr>
      <dsp:spPr>
        <a:xfrm>
          <a:off x="18799" y="381875"/>
          <a:ext cx="1272682" cy="1272682"/>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277E903-CB18-45E3-9032-2FD9FC0AD071}">
      <dsp:nvSpPr>
        <dsp:cNvPr id="0" name=""/>
        <dsp:cNvSpPr/>
      </dsp:nvSpPr>
      <dsp:spPr>
        <a:xfrm>
          <a:off x="655140" y="2036648"/>
          <a:ext cx="6180307" cy="10181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8153" tIns="129540" rIns="129540" bIns="129540" numCol="1" spcCol="1270" anchor="ctr" anchorCtr="0">
          <a:noAutofit/>
        </a:bodyPr>
        <a:lstStyle/>
        <a:p>
          <a:pPr marL="0" lvl="0" indent="0" algn="l" defTabSz="2266950" rtl="0">
            <a:lnSpc>
              <a:spcPct val="100000"/>
            </a:lnSpc>
            <a:spcBef>
              <a:spcPct val="0"/>
            </a:spcBef>
            <a:spcAft>
              <a:spcPct val="35000"/>
            </a:spcAft>
            <a:buNone/>
          </a:pPr>
          <a:r>
            <a:rPr lang="en-US" sz="5100" kern="1200" dirty="0">
              <a:latin typeface="Gill Sans MT" panose="020B0502020104020203"/>
            </a:rPr>
            <a:t>Negative Binomial</a:t>
          </a:r>
          <a:endParaRPr lang="en-US" sz="5100" kern="1200" dirty="0"/>
        </a:p>
      </dsp:txBody>
      <dsp:txXfrm>
        <a:off x="655140" y="2036648"/>
        <a:ext cx="6180307" cy="1018145"/>
      </dsp:txXfrm>
    </dsp:sp>
    <dsp:sp modelId="{A965097E-32F1-4AB8-8C4E-2814A7596B2F}">
      <dsp:nvSpPr>
        <dsp:cNvPr id="0" name=""/>
        <dsp:cNvSpPr/>
      </dsp:nvSpPr>
      <dsp:spPr>
        <a:xfrm>
          <a:off x="18799" y="1909379"/>
          <a:ext cx="1272682" cy="1272682"/>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12/20/2023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08T16:59:55.599"/>
    </inkml:context>
    <inkml:brush xml:id="br0">
      <inkml:brushProperty name="width" value="0.1" units="cm"/>
      <inkml:brushProperty name="height" value="0.1" units="cm"/>
      <inkml:brushProperty name="color" value="#FF0066"/>
    </inkml:brush>
  </inkml:definitions>
  <inkml:trace contextRef="#ctx0" brushRef="#br0">7408 12303 16383 0 0,'7'0'0'0'0,"9"0"0"0"0,8 0 0 0 0,8 0 0 0 0,4 0 0 0 0,3 0 0 0 0,2 0 0 0 0,1 0 0 0 0,0 0 0 0 0,-1 0 0 0 0,-7 7 0 0 0,-2 2 0 0 0,0 0 0 0 0,1-2 0 0 0,-5 4 0 0 0,0 1 0 0 0,2-1 0 0 0,2-4 0 0 0,3-2 0 0 0,-5 5 0 0 0,0 0 0 0 0,1-1 0 0 0,2-2 0 0 0,2-3 0 0 0,-4 5 0 0 0,-1 1 0 0 0,1-1 0 0 0,2-2 0 0 0,2-2 0 0 0,-4 4 0 0 0,-8 8 0 0 0,-8 8 0 0 0,-6 6 0 0 0,-5 5 0 0 0,-3 3 0 0 0,-2 2 0 0 0,0 0 0 0 0,-1 0 0 0 0,1 1 0 0 0,0-1 0 0 0,0-1 0 0 0,1 1 0 0 0,0-1 0 0 0,-1 0 0 0 0,1 0 0 0 0,1-1 0 0 0,-1 1 0 0 0,0 0 0 0 0,0 0 0 0 0,0 0 0 0 0,0 0 0 0 0,0 0 0 0 0,0 0 0 0 0,0 0 0 0 0,0 0 0 0 0,0 0 0 0 0,0 0 0 0 0,0 0 0 0 0,0-1 0 0 0,0 1 0 0 0,0 0 0 0 0,0 0 0 0 0,0 0 0 0 0,0 0 0 0 0,0 0 0 0 0,0 0 0 0 0,0 0 0 0 0,0 0 0 0 0,0 0 0 0 0,0 0 0 0 0,0 0 0 0 0,0 0 0 0 0,0 0 0 0 0,0 0 0 0 0,0-1 0 0 0,0 1 0 0 0,0 0 0 0 0,0 0 0 0 0,0 0 0 0 0,0 0 0 0 0,0 0 0 0 0,0 0 0 0 0,0 0 0 0 0,0 0 0 0 0,-7-7 0 0 0,-2-2 0 0 0,0 0 0 0 0,2 2 0 0 0,2 2 0 0 0,2 2 0 0 0,-5-5 0 0 0,-2-2 0 0 0,2 1 0 0 0,1 2 0 0 0,2 3 0 0 0,-4-6 0 0 0,-1 0 0 0 0,1 1 0 0 0,2 2 0 0 0,2 2 0 0 0,3 3 0 0 0,0 0 0 0 0,-5-5 0 0 0,-2-2 0 0 0,1 1 0 0 0,2 1 0 0 0,1 3 0 0 0,2 1 0 0 0,2 1 0 0 0,0 2 0 0 0,1 0 0 0 0,-6 0 0 0 0,-3 0 0 0 0,1 1 0 0 0,1-1 0 0 0,3 0 0 0 0,1 0 0 0 0,1 0 0 0 0,1 0 0 0 0,1 0 0 0 0,1 0 0 0 0,-1 0 0 0 0,-6-7 0 0 0,-3-2 0 0 0,0 0 0 0 0,3 2 0 0 0,1 2 0 0 0,2 2 0 0 0,1 1 0 0 0,1 2 0 0 0,1 0 0 0 0,1 0 0 0 0,-1 0 0 0 0,0 0 0 0 0,1 1 0 0 0,-1-1 0 0 0,0 0 0 0 0,0 0 0 0 0,0 0 0 0 0,0 0 0 0 0,0 0 0 0 0,0 0 0 0 0,0 0 0 0 0,0-1 0 0 0,7 1 0 0 0,2 0 0 0 0,0 0 0 0 0,-2 0 0 0 0,-3 0 0 0 0,0 0 0 0 0,-3 0 0 0 0,0 0 0 0 0,-1 0 0 0 0,6-7 0 0 0,3-2 0 0 0,-1 0 0 0 0,-1 2 0 0 0,-2 2 0 0 0,-3 2 0 0 0,7-5 0 0 0,0-2 0 0 0,0 1 0 0 0,-2 2 0 0 0,-3 3 0 0 0,-1 1 0 0 0,-2 2 0 0 0,0 0 0 0 0,-1 1 0 0 0,-1 1 0 0 0,1-1 0 0 0,0 0 0 0 0,-1 0 0 0 0,1 1 0 0 0,0-1 0 0 0,7-7 0 0 0,2-2 0 0 0,-1 0 0 0 0,-1 2 0 0 0,-2 2 0 0 0,-2 2 0 0 0,-1 1 0 0 0,-1 2 0 0 0,-1-1 0 0 0,-1 2 0 0 0,1-1 0 0 0,0 0 0 0 0,6-6 0 0 0,3-3 0 0 0,-1 0 0 0 0,-1 2 0 0 0,5-4 0 0 0,0-2 0 0 0,-2 3 0 0 0,-2 2 0 0 0,4-3 0 0 0,-1-1 0 0 0,-1 2 0 0 0,4-4 0 0 0,0 0 0 0 0,-3 3 0 0 0,-3 3 0 0 0,4-4 0 0 0,0 0 0 0 0,-2 2 0 0 0,4-4 0 0 0,-1 1 0 0 0,5-5 0 0 0,6-6 0 0 0,5-6 0 0 0,-1 3 0 0 0,0-2 0 0 0,3-2 0 0 0,3-2 0 0 0,2 3 0 0 0,2 1 0 0 0,1-2 0 0 0,1-2 0 0 0,0-2 0 0 0,-6 4 0 0 0,-3 1 0 0 0,1-1 0 0 0,1-2 0 0 0,3-3 0 0 0,1-1 0 0 0,1-2 0 0 0,1-1 0 0 0,1 0 0 0 0,0 0 0 0 0,1-1 0 0 0,-1 1 0 0 0,0 0 0 0 0,0 0 0 0 0,0-1 0 0 0,0 1 0 0 0,0 0 0 0 0,0 0 0 0 0,0 0 0 0 0,0 0 0 0 0,0 0 0 0 0,0 0 0 0 0,0 0 0 0 0,0 0 0 0 0,0 0 0 0 0,0 0 0 0 0,0 0 0 0 0,0 0 0 0 0,0 0 0 0 0,-1 0 0 0 0,1 0 0 0 0,0 0 0 0 0,0 0 0 0 0,0 0 0 0 0,0 0 0 0 0,0 0 0 0 0,-7 7 0 0 0,-2 2 0 0 0,0 0 0 0 0,2-2 0 0 0,-4 5 0 0 0,-1 0 0 0 0,1-2 0 0 0,4-3 0 0 0,-5 5 0 0 0,0 0 0 0 0,2-2 0 0 0,3-3 0 0 0,2-2 0 0 0,-4 4 0 0 0,-2 1 0 0 0,2-1 0 0 0,3-2 0 0 0,-5-3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5:17:45.44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7544 15751 16383 0 0,'-6'0'0'0'0,"-7"0"0"0"0,-9 0 0 0 0,-5 0 0 0 0,-4 0 0 0 0,-4 0 0 0 0,0 0 0 0 0,-1 0 0 0 0,-1 0 0 0 0,7 6 0 0 0,2 2 0 0 0,1 0 0 0 0,-2-2 0 0 0,-2-2 0 0 0,-1-1 0 0 0,-1-2 0 0 0,-1-1 0 0 0,-1 1 0 0 0,0-2 0 0 0,0 1 0 0 0,0 0 0 0 0,0-1 0 0 0,0 1 0 0 0,1 0 0 0 0,-1 0 0 0 0,0 0 0 0 0,0 0 0 0 0,1 0 0 0 0,-1 0 0 0 0,0 0 0 0 0,1 0 0 0 0,-1 0 0 0 0,0 0 0 0 0,1 0 0 0 0,-1 0 0 0 0,0 0 0 0 0,0 0 0 0 0,1 0 0 0 0,-1 0 0 0 0,0 0 0 0 0,1 0 0 0 0,-1 0 0 0 0,0 0 0 0 0,1 0 0 0 0,-1 0 0 0 0,0 0 0 0 0,0 0 0 0 0,1 0 0 0 0,-1 0 0 0 0,0 0 0 0 0,7-6 0 0 0,1-2 0 0 0,-1 1 0 0 0,0 1 0 0 0,-3 1 0 0 0,-1 3 0 0 0,-1 0 0 0 0,-1 2 0 0 0,-1 0 0 0 0,0 0 0 0 0,0 0 0 0 0,0 1 0 0 0,6-7 0 0 0,2-2 0 0 0,0 1 0 0 0,-2 1 0 0 0,-1 2 0 0 0,-2 1 0 0 0,-2 2 0 0 0,0 0 0 0 0,0 1 0 0 0,-1 0 0 0 0,5 1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1:51:05.01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4558 15998 16383 0 0,'-6'0'0'0'0,"-7"0"0"0"0,-9 0 0 0 0,-5 0 0 0 0,2-6 0 0 0,-2-2 0 0 0,-1 0 0 0 0,-2 2 0 0 0,-2 2 0 0 0,-1 1 0 0 0,-2 2 0 0 0,1 0 0 0 0,-1 1 0 0 0,0 1 0 0 0,0-1 0 0 0,0 0 0 0 0,0 1 0 0 0,0-1 0 0 0,0 0 0 0 0,0-6 0 0 0,1-2 0 0 0,-1 1 0 0 0,0 1 0 0 0,1 1 0 0 0,-1 3 0 0 0,0 0 0 0 0,1 2 0 0 0,-1 0 0 0 0,0 0 0 0 0,0 0 0 0 0,1 1 0 0 0,-1-1 0 0 0,0 0 0 0 0,1 0 0 0 0,-1 0 0 0 0,0 0 0 0 0,1 0 0 0 0,-1 0 0 0 0,0 0 0 0 0,0 0 0 0 0,1 0 0 0 0,-1 0 0 0 0,0 0 0 0 0,1 0 0 0 0,-1 0 0 0 0,0 0 0 0 0,1 0 0 0 0,-1 0 0 0 0,0 0 0 0 0,0 0 0 0 0,1 0 0 0 0,-1 0 0 0 0,0 0 0 0 0,1 0 0 0 0,-1 0 0 0 0,0 0 0 0 0,1 0 0 0 0,5 6 0 0 0,8 2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1:51:05.01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17154 16034 16383 0 0,'-6'0'0'0'0,"-8"0"0"0"0,-7 0 0 0 0,-6 0 0 0 0,1 6 0 0 0,0 1 0 0 0,-3 1 0 0 0,-1-2 0 0 0,-2-2 0 0 0,-1-1 0 0 0,-1-2 0 0 0,-1 0 0 0 0,0-1 0 0 0,0 0 0 0 0,0-1 0 0 0,0 1 0 0 0,0 0 0 0 0,0 0 0 0 0,0-1 0 0 0,1 1 0 0 0,-1 0 0 0 0,0 6 0 0 0,1 2 0 0 0,-1 0 0 0 0,0-2 0 0 0,1-2 0 0 0,-1-1 0 0 0,0-2 0 0 0,0 0 0 0 0,1-1 0 0 0,5 5 0 0 0,2 3 0 0 0,0-1 0 0 0,-2-1 0 0 0,-1-2 0 0 0,-2-2 0 0 0,-1 0 0 0 0,-2-2 0 0 0,1 0 0 0 0,-1 0 0 0 0,0 0 0 0 0,0-1 0 0 0,0 1 0 0 0,0 0 0 0 0,0 0 0 0 0,0 0 0 0 0,1 0 0 0 0,-1 0 0 0 0,0 0 0 0 0,0 0 0 0 0,1 0 0 0 0,-1 0 0 0 0,0 0 0 0 0,1 0 0 0 0,-1 0 0 0 0,0 0 0 0 0,6-6 0 0 0,3-2 0 0 0,-2 1 0 0 0,0 1 0 0 0,-3 1 0 0 0,-1 3 0 0 0,-1 0 0 0 0,5 2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1:51:05.0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17833 15804 16383 0 0,'6'0'0'0'0,"8"0"0"0"0,7 0 0 0 0,6 0 0 0 0,5 0 0 0 0,2 0 0 0 0,-4 6 0 0 0,-2 2 0 0 0,1 0 0 0 0,1-2 0 0 0,1-2 0 0 0,2-1 0 0 0,0-2 0 0 0,1-1 0 0 0,1 1 0 0 0,0-2 0 0 0,0 1 0 0 0,0 0 0 0 0,0-1 0 0 0,0 1 0 0 0,0 0 0 0 0,-1 0 0 0 0,1 0 0 0 0,0 0 0 0 0,-1 0 0 0 0,1 0 0 0 0,0 0 0 0 0,-1 0 0 0 0,1 0 0 0 0,0 0 0 0 0,0 0 0 0 0,-1 0 0 0 0,-5-6 0 0 0,-2-2 0 0 0,0 1 0 0 0,2 1 0 0 0,1 1 0 0 0,-4-3 0 0 0,0-1 0 0 0,0 1 0 0 0,3 2 0 0 0,2 1 0 0 0,1 3 0 0 0,2 1 0 0 0,0 1 0 0 0,1 0 0 0 0,0 0 0 0 0,0 1 0 0 0,0-1 0 0 0,0 0 0 0 0,0 1 0 0 0,0-1 0 0 0,0 0 0 0 0,-1 0 0 0 0,1 0 0 0 0,0 0 0 0 0,-1 0 0 0 0,1 0 0 0 0,0 0 0 0 0,-1 0 0 0 0,1 0 0 0 0,0 0 0 0 0,0 0 0 0 0,-1 0 0 0 0,1 0 0 0 0,0 0 0 0 0,-1 0 0 0 0,-5 5 0 0 0,-2 3 0 0 0,0 0 0 0 0,-4-2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1:51:05.02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7544 15751 16383 0 0,'-6'0'0'0'0,"-7"0"0"0"0,-9 0 0 0 0,-5 0 0 0 0,-4 0 0 0 0,-4 0 0 0 0,0 0 0 0 0,-1 0 0 0 0,-1 0 0 0 0,7 6 0 0 0,2 2 0 0 0,1 0 0 0 0,-2-2 0 0 0,-2-2 0 0 0,-1-1 0 0 0,-1-2 0 0 0,-1-1 0 0 0,-1 1 0 0 0,0-2 0 0 0,0 1 0 0 0,0 0 0 0 0,0-1 0 0 0,0 1 0 0 0,1 0 0 0 0,-1 0 0 0 0,0 0 0 0 0,0 0 0 0 0,1 0 0 0 0,-1 0 0 0 0,0 0 0 0 0,1 0 0 0 0,-1 0 0 0 0,0 0 0 0 0,1 0 0 0 0,-1 0 0 0 0,0 0 0 0 0,0 0 0 0 0,1 0 0 0 0,-1 0 0 0 0,0 0 0 0 0,1 0 0 0 0,-1 0 0 0 0,0 0 0 0 0,1 0 0 0 0,-1 0 0 0 0,0 0 0 0 0,0 0 0 0 0,1 0 0 0 0,-1 0 0 0 0,0 0 0 0 0,7-6 0 0 0,1-2 0 0 0,-1 1 0 0 0,0 1 0 0 0,-3 1 0 0 0,-1 3 0 0 0,-1 0 0 0 0,-1 2 0 0 0,-1 0 0 0 0,0 0 0 0 0,0 0 0 0 0,0 1 0 0 0,6-7 0 0 0,2-2 0 0 0,0 1 0 0 0,-2 1 0 0 0,-1 2 0 0 0,-2 1 0 0 0,-2 2 0 0 0,0 0 0 0 0,0 1 0 0 0,-1 0 0 0 0,5 1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08T16:59:55.600"/>
    </inkml:context>
    <inkml:brush xml:id="br0">
      <inkml:brushProperty name="width" value="0.1" units="cm"/>
      <inkml:brushProperty name="height" value="0.1" units="cm"/>
      <inkml:brushProperty name="color" value="#FF0066"/>
    </inkml:brush>
  </inkml:definitions>
  <inkml:trace contextRef="#ctx0" brushRef="#br0">10742 12144 16383 0 0,'0'7'0'0'0,"-7"2"0"0"0,-8 0 0 0 0,-10-2 0 0 0,-6-2 0 0 0,-6-2 0 0 0,-2-2 0 0 0,-2 0 0 0 0,-1-1 0 0 0,1 0 0 0 0,-1-1 0 0 0,1 1 0 0 0,1 0 0 0 0,-1-1 0 0 0,1 1 0 0 0,0 0 0 0 0,0 0 0 0 0,1 0 0 0 0,-1 0 0 0 0,0 0 0 0 0,0 0 0 0 0,7 7 0 0 0,2 2 0 0 0,0 0 0 0 0,-2-2 0 0 0,-2-2 0 0 0,-2-2 0 0 0,5 5 0 0 0,2 2 0 0 0,-1-2 0 0 0,-3-1 0 0 0,-1-2 0 0 0,5 4 0 0 0,0 1 0 0 0,-1 0 0 0 0,-2-4 0 0 0,-2-1 0 0 0,-3-2 0 0 0,0-2 0 0 0,5 6 0 0 0,2 2 0 0 0,-1-1 0 0 0,-1-1 0 0 0,-3-3 0 0 0,-1-1 0 0 0,-1-2 0 0 0,-2 0 0 0 0,0-1 0 0 0,7 6 0 0 0,1 3 0 0 0,1-1 0 0 0,4 6 0 0 0,8 6 0 0 0,6 8 0 0 0,6 4 0 0 0,4 5 0 0 0,3 3 0 0 0,1 1 0 0 0,0 0 0 0 0,0 0 0 0 0,0 0 0 0 0,7-7 0 0 0,2-2 0 0 0,-1-1 0 0 0,-2 2 0 0 0,-2 3 0 0 0,-2 0 0 0 0,-2 3 0 0 0,0 0 0 0 0,-1 1 0 0 0,6 0 0 0 0,3 0 0 0 0,-1 0 0 0 0,-1 1 0 0 0,-3-1 0 0 0,-1 0 0 0 0,-1 0 0 0 0,-1 0 0 0 0,-1 0 0 0 0,-1 0 0 0 0,8-7 0 0 0,1-2 0 0 0,1 0 0 0 0,-3 2 0 0 0,-1 2 0 0 0,-2 2 0 0 0,-1 1 0 0 0,-1 2 0 0 0,-1-1 0 0 0,-1 2 0 0 0,1-1 0 0 0,0 0 0 0 0,-1 1 0 0 0,1-1 0 0 0,0 0 0 0 0,0 0 0 0 0,0 0 0 0 0,0 0 0 0 0,0 0 0 0 0,0 0 0 0 0,0-1 0 0 0,0 1 0 0 0,0 0 0 0 0,7-7 0 0 0,2-2 0 0 0,-1 1 0 0 0,-1 1 0 0 0,-2 2 0 0 0,5 2 0 0 0,1 1 0 0 0,-2 1 0 0 0,-2 1 0 0 0,4-6 0 0 0,1-3 0 0 0,-2 1 0 0 0,-3 1 0 0 0,-2 2 0 0 0,4-5 0 0 0,2 0 0 0 0,-3 0 0 0 0,-1 3 0 0 0,-2 3 0 0 0,4-6 0 0 0,1 0 0 0 0,-1 1 0 0 0,-2 2 0 0 0,-3 2 0 0 0,-1 3 0 0 0,-2 0 0 0 0,0 2 0 0 0,-2 0 0 0 0,1 0 0 0 0,0 1 0 0 0,-1-1 0 0 0,1 0 0 0 0,0 0 0 0 0,0 0 0 0 0,-1 0 0 0 0,1 0 0 0 0,0 0 0 0 0,0 0 0 0 0,1 0 0 0 0,-1 0 0 0 0,0 0 0 0 0,0 0 0 0 0,0 0 0 0 0,0 0 0 0 0,0 0 0 0 0,0 0 0 0 0,0 0 0 0 0,0 0 0 0 0,0-1 0 0 0,0 1 0 0 0,0 0 0 0 0,0 0 0 0 0,0 0 0 0 0,0 0 0 0 0,0 0 0 0 0,0 0 0 0 0,0 0 0 0 0,0 0 0 0 0,0 0 0 0 0,-7-7 0 0 0,-2-2 0 0 0,0 0 0 0 0,2 2 0 0 0,2 2 0 0 0,2 2 0 0 0,2 1 0 0 0,0 2 0 0 0,1 0 0 0 0,0 0 0 0 0,1 0 0 0 0,-1 0 0 0 0,-7-6 0 0 0,-1-3 0 0 0,-1 1 0 0 0,2 1 0 0 0,2 2 0 0 0,2 1 0 0 0,2 3 0 0 0,0 0 0 0 0,1 1 0 0 0,0 0 0 0 0,1 0 0 0 0,-1 1 0 0 0,0-1 0 0 0,1 0 0 0 0,-1 0 0 0 0,0 0 0 0 0,0 0 0 0 0,0 0 0 0 0,0 0 0 0 0,0 0 0 0 0,0 0 0 0 0,0 0 0 0 0,0 0 0 0 0,0 0 0 0 0,0 0 0 0 0,0 0 0 0 0,0 0 0 0 0,6-1 0 0 0,3 1 0 0 0,0 0 0 0 0,-2 0 0 0 0,5 0 0 0 0,0 0 0 0 0,-2 0 0 0 0,-2 0 0 0 0,3-7 0 0 0,1-2 0 0 0,-2 0 0 0 0,-3 2 0 0 0,-2 2 0 0 0,4-5 0 0 0,1 0 0 0 0,-1 0 0 0 0,-2 3 0 0 0,-3 3 0 0 0,-1 1 0 0 0,-2 2 0 0 0,-1 0 0 0 0,0 1 0 0 0,0 1 0 0 0,-1-1 0 0 0,1 0 0 0 0,0 1 0 0 0,0-1 0 0 0,-1 0 0 0 0,1 0 0 0 0,0 0 0 0 0,0-7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08T16:59:55.601"/>
    </inkml:context>
    <inkml:brush xml:id="br0">
      <inkml:brushProperty name="width" value="0.1" units="cm"/>
      <inkml:brushProperty name="height" value="0.1" units="cm"/>
      <inkml:brushProperty name="color" value="#FF0066"/>
    </inkml:brush>
  </inkml:definitions>
  <inkml:trace contextRef="#ctx0" brushRef="#br0">19251 12197 16383 0 0,'-7'0'0'0'0,"-9"0"0"0"0,-8 0 0 0 0,-7 0 0 0 0,-6 0 0 0 0,-2 0 0 0 0,-2 0 0 0 0,-1 0 0 0 0,1 0 0 0 0,-1 0 0 0 0,1 0 0 0 0,1 0 0 0 0,-1 7 0 0 0,1 2 0 0 0,0 0 0 0 0,0-2 0 0 0,0-2 0 0 0,1-2 0 0 0,-1-2 0 0 0,0 0 0 0 0,0-1 0 0 0,7 6 0 0 0,2 3 0 0 0,0-1 0 0 0,-2-1 0 0 0,-2-2 0 0 0,-2 4 0 0 0,-2 2 0 0 0,0-2 0 0 0,-1-2 0 0 0,7 5 0 0 0,1-1 0 0 0,1-1 0 0 0,-3-2 0 0 0,6 3 0 0 0,0 1 0 0 0,5 4 0 0 0,0 1 0 0 0,3 3 0 0 0,-1-2 0 0 0,-4-3 0 0 0,-5-5 0 0 0,3 3 0 0 0,0-1 0 0 0,-4-2 0 0 0,-2-3 0 0 0,-2-3 0 0 0,-3-2 0 0 0,-1-1 0 0 0,-1-1 0 0 0,-1 0 0 0 0,1 6 0 0 0,-1 3 0 0 0,1-1 0 0 0,0-2 0 0 0,0-1 0 0 0,0-2 0 0 0,0-1 0 0 0,0-2 0 0 0,0 0 0 0 0,0 0 0 0 0,0 0 0 0 0,0-1 0 0 0,0 1 0 0 0,0 0 0 0 0,7 7 0 0 0,9 8 0 0 0,9 10 0 0 0,6 6 0 0 0,5 5 0 0 0,11-3 0 0 0,3-1 0 0 0,0 1 0 0 0,-1 2 0 0 0,4 1 0 0 0,0 2 0 0 0,-2 1 0 0 0,-3 1 0 0 0,-3 0 0 0 0,-2 0 0 0 0,5-6 0 0 0,1-3 0 0 0,-1 0 0 0 0,-1 3 0 0 0,-3 1 0 0 0,-1 2 0 0 0,5-6 0 0 0,1-1 0 0 0,0 2 0 0 0,-3 1 0 0 0,-1 2 0 0 0,-2 3 0 0 0,-2 0 0 0 0,6-5 0 0 0,2-2 0 0 0,-1 1 0 0 0,-1 1 0 0 0,-3 2 0 0 0,-1 3 0 0 0,5 0 0 0 0,2 1 0 0 0,-1 1 0 0 0,-3 1 0 0 0,-1-1 0 0 0,-3 0 0 0 0,7-6 0 0 0,0-3 0 0 0,0 0 0 0 0,-3 2 0 0 0,-1 2 0 0 0,-3 2 0 0 0,0 2 0 0 0,-2 0 0 0 0,7-6 0 0 0,2-2 0 0 0,-1 1 0 0 0,-2 1 0 0 0,-1 2 0 0 0,-2 3 0 0 0,-2 0 0 0 0,0 1 0 0 0,-1 1 0 0 0,6-6 0 0 0,3-3 0 0 0,-1 1 0 0 0,-1 1 0 0 0,-2 2 0 0 0,-2 2 0 0 0,-2 2 0 0 0,0 0 0 0 0,-1 1 0 0 0,0 0 0 0 0,-1 0 0 0 0,1 1 0 0 0,6-1 0 0 0,3 0 0 0 0,0 0 0 0 0,-2 0 0 0 0,-3 0 0 0 0,0 0 0 0 0,-3 0 0 0 0,0 0 0 0 0,-1 0 0 0 0,0 0 0 0 0,-8 0 0 0 0,-1 0 0 0 0,0-1 0 0 0,2 1 0 0 0,2 0 0 0 0,2 0 0 0 0,1 0 0 0 0,1 0 0 0 0,1 0 0 0 0,1 0 0 0 0,-1 0 0 0 0,0 0 0 0 0,1 0 0 0 0,-1 0 0 0 0,0 0 0 0 0,0 0 0 0 0,0 0 0 0 0,0 0 0 0 0,0-1 0 0 0,0 1 0 0 0,0 0 0 0 0,0 0 0 0 0,0 0 0 0 0,0 0 0 0 0,0 0 0 0 0,-7-7 0 0 0,-2-2 0 0 0,1 0 0 0 0,1 2 0 0 0,2 2 0 0 0,-5 2 0 0 0,-1 2 0 0 0,2 0 0 0 0,2 1 0 0 0,2 0 0 0 0,3 0 0 0 0,1 1 0 0 0,0-1 0 0 0,1 0 0 0 0,-6-7 0 0 0,-3-2 0 0 0,1 1 0 0 0,2 1 0 0 0,1 2 0 0 0,-5-5 0 0 0,0-1 0 0 0,0 2 0 0 0,3 2 0 0 0,-4-5 0 0 0,-1 0 0 0 0,2 2 0 0 0,3 3 0 0 0,-5-4 0 0 0,1-1 0 0 0,1 2 0 0 0,3 3 0 0 0,2 2 0 0 0,3 2 0 0 0,0 2 0 0 0,2 1 0 0 0,1 0 0 0 0,-1 1 0 0 0,1-1 0 0 0,-1 0 0 0 0,0 1 0 0 0,0-1 0 0 0,1 0 0 0 0,-1 0 0 0 0,0 0 0 0 0,0 0 0 0 0,0 0 0 0 0,0 0 0 0 0,0-1 0 0 0,0 1 0 0 0,0 0 0 0 0,0 0 0 0 0,0 0 0 0 0,0 0 0 0 0,0 0 0 0 0,0 0 0 0 0,0 0 0 0 0,-7-7 0 0 0,-2-2 0 0 0,0 0 0 0 0,2 2 0 0 0,2 2 0 0 0,2 2 0 0 0,2 1 0 0 0,-7-5 0 0 0,-1-2 0 0 0,1 0 0 0 0,1 3 0 0 0,3 1 0 0 0,1 2 0 0 0,-5-5 0 0 0,-2-1 0 0 0,2 0 0 0 0,1 2 0 0 0,2 3 0 0 0,-4-6 0 0 0,-1 0 0 0 0,0 0 0 0 0,4 4 0 0 0,-6-6 0 0 0,1 0 0 0 0,1 2 0 0 0,-4-4 0 0 0,0 0 0 0 0,-4-4 0 0 0,1 1 0 0 0,-4-4 0 0 0,2 3 0 0 0,-2-4 0 0 0,2 3 0 0 0,-3-3 0 0 0,-4-4 0 0 0,-4-4 0 0 0,2 2 0 0 0,0 0 0 0 0,-2-3 0 0 0,-4-2 0 0 0,5 4 0 0 0,1 0 0 0 0,-3-1 0 0 0,-2-3 0 0 0,4 4 0 0 0,1 0 0 0 0,-2-1 0 0 0,-3-3 0 0 0,-2-2 0 0 0,-3-2 0 0 0,0-2 0 0 0,-2-1 0 0 0,0 0 0 0 0,-1-1 0 0 0,1 1 0 0 0,0-1 0 0 0,-1 1 0 0 0,1 0 0 0 0,0 0 0 0 0,0 0 0 0 0,0 0 0 0 0,0 0 0 0 0,0 0 0 0 0,0 0 0 0 0,0 0 0 0 0,1 0 0 0 0,-1 0 0 0 0,0 0 0 0 0,0 0 0 0 0,0 0 0 0 0,0 0 0 0 0,0 0 0 0 0,0 0 0 0 0,0 0 0 0 0,0 0 0 0 0,0 0 0 0 0,0 0 0 0 0,0 0 0 0 0,0 0 0 0 0,0 0 0 0 0,0 0 0 0 0,1 0 0 0 0,-1 0 0 0 0,6 7 0 0 0,4 2 0 0 0,-2-1 0 0 0,-1-1 0 0 0,-2-2 0 0 0,-2-2 0 0 0,6 6 0 0 0,1 0 0 0 0,-2 0 0 0 0,-1-3 0 0 0,4-1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08T16:59:55.755"/>
    </inkml:context>
    <inkml:brush xml:id="br0">
      <inkml:brushProperty name="width" value="0.1" units="cm"/>
      <inkml:brushProperty name="height" value="0.1" units="cm"/>
      <inkml:brushProperty name="color" value="#FF0066"/>
    </inkml:brush>
  </inkml:definitions>
  <inkml:trace contextRef="#ctx0" brushRef="#br0">7355 13573 16383 0 0,'7'0'0'0'0,"9"0"0"0"0,8 0 0 0 0,8 0 0 0 0,4 0 0 0 0,-3 7 0 0 0,-1 2 0 0 0,1 0 0 0 0,1 4 0 0 0,3 1 0 0 0,1-2 0 0 0,1 3 0 0 0,1 0 0 0 0,0-3 0 0 0,0-4 0 0 0,-7 4 0 0 0,-1 0 0 0 0,-1-3 0 0 0,2-2 0 0 0,2-2 0 0 0,2 4 0 0 0,2 1 0 0 0,0-1 0 0 0,-6 4 0 0 0,-2 1 0 0 0,1-3 0 0 0,-6 4 0 0 0,1 6 0 0 0,1-1 0 0 0,-3 4 0 0 0,0-3 0 0 0,-3 2 0 0 0,0-3 0 0 0,5-5 0 0 0,-4 2 0 0 0,2-2 0 0 0,-4 3 0 0 0,2-1 0 0 0,4-4 0 0 0,-4 3 0 0 0,2-1 0 0 0,-3 3 0 0 0,1-1 0 0 0,3-3 0 0 0,-2 2 0 0 0,1-1 0 0 0,-3 3 0 0 0,1-1 0 0 0,3 3 0 0 0,5-1 0 0 0,-4 2 0 0 0,1-2 0 0 0,2 2 0 0 0,3-2 0 0 0,-4 3 0 0 0,0-4 0 0 0,1-3 0 0 0,-4 1 0 0 0,1-1 0 0 0,2 3 0 0 0,3-1 0 0 0,2 3 0 0 0,3-1 0 0 0,-5 2 0 0 0,-1-3 0 0 0,1-3 0 0 0,-5 2 0 0 0,-1-2 0 0 0,3-4 0 0 0,-4 4 0 0 0,1-1 0 0 0,2-3 0 0 0,-3 3 0 0 0,1 0 0 0 0,2-3 0 0 0,-3 3 0 0 0,1 0 0 0 0,3-2 0 0 0,-4 2 0 0 0,1 0 0 0 0,3-2 0 0 0,-4 2 0 0 0,1 0 0 0 0,3-2 0 0 0,-4 2 0 0 0,1 0 0 0 0,3-3 0 0 0,-4 4 0 0 0,1-1 0 0 0,2-3 0 0 0,-2 4 0 0 0,0-1 0 0 0,2-3 0 0 0,-2 4 0 0 0,-1-1 0 0 0,4-3 0 0 0,-4 4 0 0 0,1-1 0 0 0,3-3 0 0 0,-4 4 0 0 0,1-1 0 0 0,3-3 0 0 0,-4 4 0 0 0,1-1 0 0 0,3-3 0 0 0,-4 4 0 0 0,1-1 0 0 0,3-3 0 0 0,3-3 0 0 0,-4 4 0 0 0,0-1 0 0 0,2-1 0 0 0,3 4 0 0 0,3-1 0 0 0,-5-2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08T16:59:55.756"/>
    </inkml:context>
    <inkml:brush xml:id="br0">
      <inkml:brushProperty name="width" value="0.1" units="cm"/>
      <inkml:brushProperty name="height" value="0.1" units="cm"/>
      <inkml:brushProperty name="color" value="#FF0066"/>
    </inkml:brush>
  </inkml:definitions>
  <inkml:trace contextRef="#ctx0" brushRef="#br0">7355 17792 16383 0 0,'7'0'0'0'0,"9"0"0"0"0,8 0 0 0 0,8 0 0 0 0,4 0 0 0 0,4 0 0 0 0,1 0 0 0 0,0-6 0 0 0,1-3 0 0 0,-8-7 0 0 0,-2 0 0 0 0,0 3 0 0 0,2 3 0 0 0,-6-4 0 0 0,0 2 0 0 0,2 1 0 0 0,-5-3 0 0 0,1 1 0 0 0,3 2 0 0 0,2-4 0 0 0,4 1 0 0 0,2 3 0 0 0,-5-4 0 0 0,-1 1 0 0 0,-6-4 0 0 0,-1 1 0 0 0,3 3 0 0 0,-3-2 0 0 0,1 1 0 0 0,-4-4 0 0 0,1 2 0 0 0,4 4 0 0 0,-2-3 0 0 0,1 1 0 0 0,3 3 0 0 0,-3-3 0 0 0,1 1 0 0 0,3 3 0 0 0,-3-3 0 0 0,0 0 0 0 0,3-4 0 0 0,3 1 0 0 0,3 4 0 0 0,-5-4 0 0 0,0 2 0 0 0,1-3 0 0 0,3 1 0 0 0,-5-4 0 0 0,-1 3 0 0 0,2-3 0 0 0,3 2 0 0 0,-5-3 0 0 0,1 3 0 0 0,-6-2 0 0 0,1 2 0 0 0,-4-2 0 0 0,1 2 0 0 0,4 5 0 0 0,-2-3 0 0 0,2 2 0 0 0,-4-3 0 0 0,2 1 0 0 0,-3-3 0 0 0,-6-5 0 0 0,3 2 0 0 0,4-2 0 0 0,6 3 0 0 0,-1-1 0 0 0,1 2 0 0 0,2 6 0 0 0,5 6 0 0 0,-5-4 0 0 0,-1 1 0 0 0,-4-4 0 0 0,1 1 0 0 0,-5-5 0 0 0,1 2 0 0 0,5 4 0 0 0,-4-3 0 0 0,3 2 0 0 0,3 3 0 0 0,-3-3 0 0 0,1 2 0 0 0,-4-5 0 0 0,2 1 0 0 0,-5-3 0 0 0,3 1 0 0 0,-3-2 0 0 0,1 2 0 0 0,-1-2 0 0 0,-5-5 0 0 0,2 2 0 0 0,-1-1 0 0 0,3 3 0 0 0,-1-1 0 0 0,-4-4 0 0 0,3 3 0 0 0,-1-1 0 0 0,3 3 0 0 0,-1-1 0 0 0,-3-3 0 0 0,2 2 0 0 0,-1-1 0 0 0,-4-3 0 0 0,-3-4 0 0 0,4 4 0 0 0,-1-1 0 0 0,-1-1 0 0 0,-3-4 0 0 0,-3-1 0 0 0,-2-3 0 0 0,6 6 0 0 0,1 1 0 0 0,0 0 0 0 0,-3-3 0 0 0,-2-1 0 0 0,-1-3 0 0 0,-2 0 0 0 0,7 5 0 0 0,1 2 0 0 0,-1 0 0 0 0,5 4 0 0 0,1 1 0 0 0,4 4 0 0 0,-1-1 0 0 0,4 4 0 0 0,-2-2 0 0 0,3 3 0 0 0,-3-3 0 0 0,3 3 0 0 0,-3-3 0 0 0,2 3 0 0 0,-2-3 0 0 0,3 2 0 0 0,-4-2 0 0 0,4 2 0 0 0,-4-2 0 0 0,3 2 0 0 0,-2-2 0 0 0,2 2 0 0 0,5 5 0 0 0,-3-3 0 0 0,2 2 0 0 0,-3-3 0 0 0,1 1 0 0 0,-3-3 0 0 0,-5-5 0 0 0,2 2 0 0 0,4-2 0 0 0,6 3 0 0 0,-2 5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08T16:59:55.757"/>
    </inkml:context>
    <inkml:brush xml:id="br0">
      <inkml:brushProperty name="width" value="0.1" units="cm"/>
      <inkml:brushProperty name="height" value="0.1" units="cm"/>
      <inkml:brushProperty name="color" value="#FF0066"/>
    </inkml:brush>
  </inkml:definitions>
  <inkml:trace contextRef="#ctx0" brushRef="#br0">7355 21959 16383 0 0,'0'-7'0'0'0,"7"-2"0"0"0,2-6 0 0 0,7-1 0 0 0,6 2 0 0 0,1-3 0 0 0,2 2 0 0 0,5 2 0 0 0,-4-2 0 0 0,1 1 0 0 0,3 2 0 0 0,-4-2 0 0 0,0 0 0 0 0,3 3 0 0 0,-4-4 0 0 0,1 1 0 0 0,3 3 0 0 0,-4-4 0 0 0,1 1 0 0 0,3-4 0 0 0,3 1 0 0 0,-4-3 0 0 0,0 1 0 0 0,3-2 0 0 0,2-5 0 0 0,2 2 0 0 0,-4-1 0 0 0,-1 3 0 0 0,-6-1 0 0 0,0 3 0 0 0,-4-2 0 0 0,2 3 0 0 0,-4-2 0 0 0,3 2 0 0 0,4-2 0 0 0,4 3 0 0 0,-2-3 0 0 0,1-5 0 0 0,3 3 0 0 0,-5-2 0 0 0,1 3 0 0 0,-5-1 0 0 0,1 3 0 0 0,-3-2 0 0 0,1-3 0 0 0,5 1 0 0 0,-3 0 0 0 0,-5-5 0 0 0,1 4 0 0 0,-3-1 0 0 0,3 4 0 0 0,-1-2 0 0 0,2 5 0 0 0,-2-3 0 0 0,3 4 0 0 0,-3-3 0 0 0,4-5 0 0 0,3-4 0 0 0,-1-3 0 0 0,1 2 0 0 0,-3 1 0 0 0,1 6 0 0 0,-3-1 0 0 0,2-2 0 0 0,3-4 0 0 0,-1-3 0 0 0,1 4 0 0 0,-4 0 0 0 0,2 6 0 0 0,-3 0 0 0 0,1 3 0 0 0,-2 0 0 0 0,2 2 0 0 0,-2-1 0 0 0,-5-5 0 0 0,2 2 0 0 0,-1-2 0 0 0,3 3 0 0 0,-1-1 0 0 0,3 4 0 0 0,-2-3 0 0 0,-3-4 0 0 0,1 3 0 0 0,-1-2 0 0 0,4 3 0 0 0,-2-1 0 0 0,3 4 0 0 0,-2-3 0 0 0,3 3 0 0 0,-2-2 0 0 0,2-4 0 0 0,-2-5 0 0 0,3 3 0 0 0,-3-1 0 0 0,2 4 0 0 0,-2 0 0 0 0,-5-3 0 0 0,-4-4 0 0 0,2 3 0 0 0,0 1 0 0 0,-2-4 0 0 0,3 5 0 0 0,0 0 0 0 0,5 4 0 0 0,-1-1 0 0 0,-4-4 0 0 0,3 4 0 0 0,0-2 0 0 0,-5-3 0 0 0,4 3 0 0 0,-1-1 0 0 0,-3-3 0 0 0,4-3 0 0 0,-1-3 0 0 0,-3-3 0 0 0,-3-1 0 0 0,-3-1 0 0 0,4 7 0 0 0,1 1 0 0 0,-1 0 0 0 0,-3-1 0 0 0,-1-2 0 0 0,4 4 0 0 0,1 2 0 0 0,-1-2 0 0 0,-2-2 0 0 0,-3-2 0 0 0,6 4 0 0 0,0 2 0 0 0,-1-2 0 0 0,5-2 0 0 0,-1-3 0 0 0,-2-1 0 0 0,4-2 0 0 0,0 0 0 0 0,-4-1 0 0 0,-3-1 0 0 0,4 8 0 0 0,0 1 0 0 0,-2 1 0 0 0,-3-3 0 0 0,4 6 0 0 0,0 0 0 0 0,-1-1 0 0 0,-3-4 0 0 0,-2-2 0 0 0,-3-2 0 0 0,6 5 0 0 0,1 2 0 0 0,0-2 0 0 0,-3-2 0 0 0,-1-1 0 0 0,-3-2 0 0 0,0-2 0 0 0,5 6 0 0 0,2 2 0 0 0,-1 0 0 0 0,-2-3 0 0 0,6 6 0 0 0,0-1 0 0 0,-2 0 0 0 0,-3-4 0 0 0,-2-2 0 0 0,5 5 0 0 0,0 0 0 0 0,-1-1 0 0 0,-3-2 0 0 0,-1-3 0 0 0,-3-1 0 0 0,6 5 0 0 0,2 1 0 0 0,-2 0 0 0 0,-1-3 0 0 0,4 6 0 0 0,1 0 0 0 0,-2-2 0 0 0,4 4 0 0 0,0 0 0 0 0,-3-3 0 0 0,-3-3 0 0 0,-3-2 0 0 0,-2-4 0 0 0,-2 0 0 0 0,0-2 0 0 0,-2 0 0 0 0,1-1 0 0 0,-1 0 0 0 0,0 1 0 0 0,1 0 0 0 0,7 6 0 0 0,2 3 0 0 0,-1 0 0 0 0,-1-2 0 0 0,-2-2 0 0 0,-2-2 0 0 0,-1-1 0 0 0,-2-1 0 0 0,0-1 0 0 0,0-1 0 0 0,0 1 0 0 0,-1 0 0 0 0,1 0 0 0 0,0-1 0 0 0,0 1 0 0 0,6 7 0 0 0,3 2 0 0 0,0 0 0 0 0,-2-2 0 0 0,-2-2 0 0 0,-2-2 0 0 0,-1-1 0 0 0,5 5 0 0 0,2 2 0 0 0,0 0 0 0 0,-3-3 0 0 0,-1-1 0 0 0,-3-2 0 0 0,0-2 0 0 0,-2 0 0 0 0,0-1 0 0 0,0 0 0 0 0,0-1 0 0 0,-1 1 0 0 0,-6 7 0 0 0,-2 1 0 0 0,0 1 0 0 0,2-2 0 0 0,2-2 0 0 0,2-2 0 0 0,8 6 0 0 0,4 0 0 0 0,6 7 0 0 0,1 0 0 0 0,5 4 0 0 0,-1-2 0 0 0,2 4 0 0 0,4 4 0 0 0,-1-1 0 0 0,1 0 0 0 0,3 4 0 0 0,-4-3 0 0 0,2 0 0 0 0,2 4 0 0 0,-4-5 0 0 0,1 1 0 0 0,-4 3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5:17:45.44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4558 15998 16383 0 0,'-6'0'0'0'0,"-7"0"0"0"0,-9 0 0 0 0,-5 0 0 0 0,2-6 0 0 0,-2-2 0 0 0,-1 0 0 0 0,-2 2 0 0 0,-2 2 0 0 0,-1 1 0 0 0,-2 2 0 0 0,1 0 0 0 0,-1 1 0 0 0,0 1 0 0 0,0-1 0 0 0,0 0 0 0 0,0 1 0 0 0,0-1 0 0 0,0 0 0 0 0,0-6 0 0 0,1-2 0 0 0,-1 1 0 0 0,0 1 0 0 0,1 1 0 0 0,-1 3 0 0 0,0 0 0 0 0,1 2 0 0 0,-1 0 0 0 0,0 0 0 0 0,0 0 0 0 0,1 1 0 0 0,-1-1 0 0 0,0 0 0 0 0,1 0 0 0 0,-1 0 0 0 0,0 0 0 0 0,1 0 0 0 0,-1 0 0 0 0,0 0 0 0 0,0 0 0 0 0,1 0 0 0 0,-1 0 0 0 0,0 0 0 0 0,1 0 0 0 0,-1 0 0 0 0,0 0 0 0 0,1 0 0 0 0,-1 0 0 0 0,0 0 0 0 0,0 0 0 0 0,1 0 0 0 0,-1 0 0 0 0,0 0 0 0 0,1 0 0 0 0,-1 0 0 0 0,0 0 0 0 0,1 0 0 0 0,5 6 0 0 0,8 2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5:17:45.44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17154 16034 16383 0 0,'-6'0'0'0'0,"-8"0"0"0"0,-7 0 0 0 0,-6 0 0 0 0,1 6 0 0 0,0 1 0 0 0,-3 1 0 0 0,-1-2 0 0 0,-2-2 0 0 0,-1-1 0 0 0,-1-2 0 0 0,-1 0 0 0 0,0-1 0 0 0,0 0 0 0 0,0-1 0 0 0,0 1 0 0 0,0 0 0 0 0,0 0 0 0 0,0-1 0 0 0,1 1 0 0 0,-1 0 0 0 0,0 6 0 0 0,1 2 0 0 0,-1 0 0 0 0,0-2 0 0 0,1-2 0 0 0,-1-1 0 0 0,0-2 0 0 0,0 0 0 0 0,1-1 0 0 0,5 5 0 0 0,2 3 0 0 0,0-1 0 0 0,-2-1 0 0 0,-1-2 0 0 0,-2-2 0 0 0,-1 0 0 0 0,-2-2 0 0 0,1 0 0 0 0,-1 0 0 0 0,0 0 0 0 0,0-1 0 0 0,0 1 0 0 0,0 0 0 0 0,0 0 0 0 0,0 0 0 0 0,1 0 0 0 0,-1 0 0 0 0,0 0 0 0 0,0 0 0 0 0,1 0 0 0 0,-1 0 0 0 0,0 0 0 0 0,1 0 0 0 0,-1 0 0 0 0,0 0 0 0 0,6-6 0 0 0,3-2 0 0 0,-2 1 0 0 0,0 1 0 0 0,-3 1 0 0 0,-1 3 0 0 0,-1 0 0 0 0,5 2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05:17:45.44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17833 15804 16383 0 0,'6'0'0'0'0,"8"0"0"0"0,7 0 0 0 0,6 0 0 0 0,5 0 0 0 0,2 0 0 0 0,-4 6 0 0 0,-2 2 0 0 0,1 0 0 0 0,1-2 0 0 0,1-2 0 0 0,2-1 0 0 0,0-2 0 0 0,1-1 0 0 0,1 1 0 0 0,0-2 0 0 0,0 1 0 0 0,0 0 0 0 0,0-1 0 0 0,0 1 0 0 0,0 0 0 0 0,-1 0 0 0 0,1 0 0 0 0,0 0 0 0 0,-1 0 0 0 0,1 0 0 0 0,0 0 0 0 0,-1 0 0 0 0,1 0 0 0 0,0 0 0 0 0,0 0 0 0 0,-1 0 0 0 0,-5-6 0 0 0,-2-2 0 0 0,0 1 0 0 0,2 1 0 0 0,1 1 0 0 0,-4-3 0 0 0,0-1 0 0 0,0 1 0 0 0,3 2 0 0 0,2 1 0 0 0,1 3 0 0 0,2 1 0 0 0,0 1 0 0 0,1 0 0 0 0,0 0 0 0 0,0 1 0 0 0,0-1 0 0 0,0 0 0 0 0,0 1 0 0 0,0-1 0 0 0,0 0 0 0 0,-1 0 0 0 0,1 0 0 0 0,0 0 0 0 0,-1 0 0 0 0,1 0 0 0 0,0 0 0 0 0,-1 0 0 0 0,1 0 0 0 0,0 0 0 0 0,0 0 0 0 0,-1 0 0 0 0,1 0 0 0 0,0 0 0 0 0,-1 0 0 0 0,-5 5 0 0 0,-2 3 0 0 0,0 0 0 0 0,-4-2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12/20/2023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17</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12/20/2023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12/20/2023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238250" y="522515"/>
            <a:ext cx="9710646" cy="1377306"/>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3023393"/>
            <a:ext cx="2882475"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3023393"/>
            <a:ext cx="2896671"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3023393"/>
            <a:ext cx="2882475"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8295499"/>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228567" y="892177"/>
            <a:ext cx="9577983" cy="1325563"/>
          </a:xfrm>
        </p:spPr>
        <p:txBody>
          <a:bodyPr>
            <a:noAutofit/>
          </a:bodyPr>
          <a:lstStyle>
            <a:lvl1pPr algn="ctr">
              <a:defRPr lang="en-US" sz="2800" kern="1200" spc="150" baseline="0" dirty="0">
                <a:solidFill>
                  <a:schemeClr val="tx1"/>
                </a:solidFill>
                <a:latin typeface="+mj-lt"/>
                <a:ea typeface="+mj-ea"/>
                <a:cs typeface="+mj-cs"/>
              </a:defRPr>
            </a:lvl1pPr>
          </a:lstStyle>
          <a:p>
            <a:r>
              <a:rPr lang="en-US" dirty="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2pPr marL="0" indent="0" algn="ctr">
              <a:spcBef>
                <a:spcPts val="0"/>
              </a:spcBef>
              <a:buNone/>
              <a:defRPr sz="1400"/>
            </a:lvl2pPr>
          </a:lstStyle>
          <a:p>
            <a:pPr lvl="1"/>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8384449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12/20/2023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12/20/2023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12/20/2023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customXml" Target="../ink/ink8.xml"/><Relationship Id="rId12" Type="http://schemas.openxmlformats.org/officeDocument/2006/relationships/image" Target="../media/image31.png"/><Relationship Id="rId2" Type="http://schemas.openxmlformats.org/officeDocument/2006/relationships/image" Target="../media/image21.jpeg"/><Relationship Id="rId1" Type="http://schemas.openxmlformats.org/officeDocument/2006/relationships/slideLayout" Target="../slideLayouts/slideLayout13.xml"/><Relationship Id="rId6" Type="http://schemas.openxmlformats.org/officeDocument/2006/relationships/image" Target="../media/image28.png"/><Relationship Id="rId11" Type="http://schemas.openxmlformats.org/officeDocument/2006/relationships/customXml" Target="../ink/ink10.xml"/><Relationship Id="rId5" Type="http://schemas.openxmlformats.org/officeDocument/2006/relationships/customXml" Target="../ink/ink7.xml"/><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customXml" Target="../ink/ink9.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36.png"/><Relationship Id="rId2" Type="http://schemas.openxmlformats.org/officeDocument/2006/relationships/image" Target="../media/image21.jpeg"/><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27.png"/><Relationship Id="rId5" Type="http://schemas.openxmlformats.org/officeDocument/2006/relationships/customXml" Target="../ink/ink12.xml"/><Relationship Id="rId10"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customXml" Target="../ink/ink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s://wiki.merproject.org/wiki/Artwork" TargetMode="External"/><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customXml" Target="../ink/ink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customXml" Target="../ink/ink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e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5400" dirty="0">
                <a:solidFill>
                  <a:schemeClr val="bg1"/>
                </a:solidFill>
              </a:rPr>
              <a:t>Data 490 Final Presentation</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Philip Bailey</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107F4A2-C41D-452F-1CE5-AFAA9D3531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17EBD1-35BD-6CBA-44F1-92CF7EE9F5F7}"/>
              </a:ext>
            </a:extLst>
          </p:cNvPr>
          <p:cNvSpPr>
            <a:spLocks noGrp="1"/>
          </p:cNvSpPr>
          <p:nvPr>
            <p:ph type="title"/>
          </p:nvPr>
        </p:nvSpPr>
        <p:spPr>
          <a:xfrm>
            <a:off x="-2193481" y="570217"/>
            <a:ext cx="9577983" cy="592318"/>
          </a:xfrm>
        </p:spPr>
        <p:txBody>
          <a:bodyPr/>
          <a:lstStyle/>
          <a:p>
            <a:r>
              <a:rPr lang="en-US" b="1"/>
              <a:t>Data Exploration</a:t>
            </a:r>
            <a:endParaRPr lang="en-US" b="1" dirty="0"/>
          </a:p>
        </p:txBody>
      </p:sp>
      <p:sp>
        <p:nvSpPr>
          <p:cNvPr id="3" name="Text Placeholder 2">
            <a:extLst>
              <a:ext uri="{FF2B5EF4-FFF2-40B4-BE49-F238E27FC236}">
                <a16:creationId xmlns:a16="http://schemas.microsoft.com/office/drawing/2014/main" id="{5DBE863D-7C4E-F2BA-9E65-28836AF7F006}"/>
              </a:ext>
            </a:extLst>
          </p:cNvPr>
          <p:cNvSpPr>
            <a:spLocks noGrp="1"/>
          </p:cNvSpPr>
          <p:nvPr>
            <p:ph type="body" idx="1"/>
          </p:nvPr>
        </p:nvSpPr>
        <p:spPr>
          <a:xfrm>
            <a:off x="4866040" y="4538184"/>
            <a:ext cx="2691519" cy="314307"/>
          </a:xfrm>
        </p:spPr>
        <p:txBody>
          <a:bodyPr/>
          <a:lstStyle/>
          <a:p>
            <a:r>
              <a:rPr lang="en-US" dirty="0"/>
              <a:t>Scatterplot </a:t>
            </a:r>
            <a:r>
              <a:rPr lang="en-US"/>
              <a:t>of Crime vs Year in Washington</a:t>
            </a:r>
          </a:p>
        </p:txBody>
      </p:sp>
      <p:sp>
        <p:nvSpPr>
          <p:cNvPr id="11" name="Text Placeholder 10">
            <a:extLst>
              <a:ext uri="{FF2B5EF4-FFF2-40B4-BE49-F238E27FC236}">
                <a16:creationId xmlns:a16="http://schemas.microsoft.com/office/drawing/2014/main" id="{8F543F4D-79E1-3AA7-8A55-C4E0325CE052}"/>
              </a:ext>
            </a:extLst>
          </p:cNvPr>
          <p:cNvSpPr>
            <a:spLocks noGrp="1"/>
          </p:cNvSpPr>
          <p:nvPr>
            <p:ph type="body" idx="21"/>
          </p:nvPr>
        </p:nvSpPr>
        <p:spPr>
          <a:xfrm>
            <a:off x="5254049" y="4932152"/>
            <a:ext cx="1845511" cy="660747"/>
          </a:xfrm>
        </p:spPr>
        <p:txBody>
          <a:bodyPr/>
          <a:lstStyle/>
          <a:p>
            <a:r>
              <a:rPr lang="en-US"/>
              <a:t>Bivariate</a:t>
            </a:r>
          </a:p>
        </p:txBody>
      </p:sp>
      <p:sp>
        <p:nvSpPr>
          <p:cNvPr id="8" name="Text Placeholder 7">
            <a:extLst>
              <a:ext uri="{FF2B5EF4-FFF2-40B4-BE49-F238E27FC236}">
                <a16:creationId xmlns:a16="http://schemas.microsoft.com/office/drawing/2014/main" id="{61FFAE68-4483-52D1-B647-54CAA3BEFDC5}"/>
              </a:ext>
            </a:extLst>
          </p:cNvPr>
          <p:cNvSpPr>
            <a:spLocks noGrp="1"/>
          </p:cNvSpPr>
          <p:nvPr>
            <p:ph type="body" idx="18"/>
          </p:nvPr>
        </p:nvSpPr>
        <p:spPr>
          <a:xfrm>
            <a:off x="4128410" y="1386008"/>
            <a:ext cx="2402702" cy="343061"/>
          </a:xfrm>
        </p:spPr>
        <p:txBody>
          <a:bodyPr/>
          <a:lstStyle/>
          <a:p>
            <a:r>
              <a:rPr lang="en-US"/>
              <a:t>Plot of Year, Labor, Unemployment and </a:t>
            </a:r>
            <a:r>
              <a:rPr lang="en-US" dirty="0"/>
              <a:t>Yearly Crime</a:t>
            </a:r>
          </a:p>
        </p:txBody>
      </p:sp>
      <p:sp>
        <p:nvSpPr>
          <p:cNvPr id="12" name="Text Placeholder 11">
            <a:extLst>
              <a:ext uri="{FF2B5EF4-FFF2-40B4-BE49-F238E27FC236}">
                <a16:creationId xmlns:a16="http://schemas.microsoft.com/office/drawing/2014/main" id="{81E61B38-BDAF-7095-2F23-F0642B912BE3}"/>
              </a:ext>
            </a:extLst>
          </p:cNvPr>
          <p:cNvSpPr>
            <a:spLocks noGrp="1"/>
          </p:cNvSpPr>
          <p:nvPr>
            <p:ph type="body" idx="22"/>
          </p:nvPr>
        </p:nvSpPr>
        <p:spPr>
          <a:xfrm>
            <a:off x="4401400" y="1908968"/>
            <a:ext cx="1855949" cy="660747"/>
          </a:xfrm>
        </p:spPr>
        <p:txBody>
          <a:bodyPr/>
          <a:lstStyle/>
          <a:p>
            <a:r>
              <a:rPr lang="en-US"/>
              <a:t>Multivariate</a:t>
            </a:r>
          </a:p>
        </p:txBody>
      </p:sp>
      <p:pic>
        <p:nvPicPr>
          <p:cNvPr id="5" name="Picture 4" descr="A graph with black dots&#10;&#10;Description automatically generated">
            <a:extLst>
              <a:ext uri="{FF2B5EF4-FFF2-40B4-BE49-F238E27FC236}">
                <a16:creationId xmlns:a16="http://schemas.microsoft.com/office/drawing/2014/main" id="{4FB5661A-6314-2628-F0C8-A8DC72624AE7}"/>
              </a:ext>
            </a:extLst>
          </p:cNvPr>
          <p:cNvPicPr>
            <a:picLocks noChangeAspect="1"/>
          </p:cNvPicPr>
          <p:nvPr/>
        </p:nvPicPr>
        <p:blipFill>
          <a:blip r:embed="rId3"/>
          <a:stretch>
            <a:fillRect/>
          </a:stretch>
        </p:blipFill>
        <p:spPr>
          <a:xfrm>
            <a:off x="705787" y="3524250"/>
            <a:ext cx="3810000" cy="28575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6" name="Picture 5" descr="A graph of different colored lines&#10;&#10;Description automatically generated">
            <a:extLst>
              <a:ext uri="{FF2B5EF4-FFF2-40B4-BE49-F238E27FC236}">
                <a16:creationId xmlns:a16="http://schemas.microsoft.com/office/drawing/2014/main" id="{48712110-8D8E-EF8B-8821-08107F1F6C4A}"/>
              </a:ext>
            </a:extLst>
          </p:cNvPr>
          <p:cNvPicPr>
            <a:picLocks noChangeAspect="1"/>
          </p:cNvPicPr>
          <p:nvPr/>
        </p:nvPicPr>
        <p:blipFill>
          <a:blip r:embed="rId4"/>
          <a:stretch>
            <a:fillRect/>
          </a:stretch>
        </p:blipFill>
        <p:spPr>
          <a:xfrm>
            <a:off x="7051623" y="813529"/>
            <a:ext cx="4559508" cy="340714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26906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Models Used</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961337641"/>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9322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descr="Background Free Stock Photo - Public Domain Pictures">
            <a:extLst>
              <a:ext uri="{FF2B5EF4-FFF2-40B4-BE49-F238E27FC236}">
                <a16:creationId xmlns:a16="http://schemas.microsoft.com/office/drawing/2014/main" id="{C440B9C6-C142-9222-D473-30990A804760}"/>
              </a:ext>
            </a:extLst>
          </p:cNvPr>
          <p:cNvPicPr>
            <a:picLocks noChangeAspect="1"/>
          </p:cNvPicPr>
          <p:nvPr/>
        </p:nvPicPr>
        <p:blipFill rotWithShape="1">
          <a:blip r:embed="rId2"/>
          <a:srcRect l="23663" t="-469" r="1436" b="43641"/>
          <a:stretch/>
        </p:blipFill>
        <p:spPr>
          <a:xfrm>
            <a:off x="-1445" y="-67037"/>
            <a:ext cx="12196215" cy="6980736"/>
          </a:xfrm>
          <a:prstGeom prst="rect">
            <a:avLst/>
          </a:prstGeom>
          <a:noFill/>
        </p:spPr>
      </p:pic>
      <p:sp>
        <p:nvSpPr>
          <p:cNvPr id="8" name="TextBox 7">
            <a:extLst>
              <a:ext uri="{FF2B5EF4-FFF2-40B4-BE49-F238E27FC236}">
                <a16:creationId xmlns:a16="http://schemas.microsoft.com/office/drawing/2014/main" id="{BB81F4B4-B7C2-FCE2-BB45-0916789236FD}"/>
              </a:ext>
            </a:extLst>
          </p:cNvPr>
          <p:cNvSpPr txBox="1"/>
          <p:nvPr/>
        </p:nvSpPr>
        <p:spPr>
          <a:xfrm>
            <a:off x="985024" y="631902"/>
            <a:ext cx="464573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dirty="0">
                <a:solidFill>
                  <a:srgbClr val="FFFFFF"/>
                </a:solidFill>
              </a:rPr>
              <a:t>Model 1:PCA</a:t>
            </a:r>
          </a:p>
        </p:txBody>
      </p:sp>
      <p:pic>
        <p:nvPicPr>
          <p:cNvPr id="13" name="Picture Placeholder 12" descr="A graph with numbers and a barcode&#10;&#10;Description automatically generated">
            <a:extLst>
              <a:ext uri="{FF2B5EF4-FFF2-40B4-BE49-F238E27FC236}">
                <a16:creationId xmlns:a16="http://schemas.microsoft.com/office/drawing/2014/main" id="{F9354776-BF08-D5ED-ED09-597E78B4791F}"/>
              </a:ext>
            </a:extLst>
          </p:cNvPr>
          <p:cNvPicPr>
            <a:picLocks noGrp="1" noChangeAspect="1"/>
          </p:cNvPicPr>
          <p:nvPr>
            <p:ph type="pic" sz="quarter" idx="14"/>
          </p:nvPr>
        </p:nvPicPr>
        <p:blipFill>
          <a:blip r:embed="rId3"/>
          <a:srcRect l="12532" r="12532"/>
          <a:stretch/>
        </p:blipFill>
        <p:spPr>
          <a:xfrm>
            <a:off x="6353564" y="1046714"/>
            <a:ext cx="5526115" cy="5497361"/>
          </a:xfrm>
        </p:spPr>
      </p:pic>
      <p:sp>
        <p:nvSpPr>
          <p:cNvPr id="17" name="Text Placeholder 16">
            <a:extLst>
              <a:ext uri="{FF2B5EF4-FFF2-40B4-BE49-F238E27FC236}">
                <a16:creationId xmlns:a16="http://schemas.microsoft.com/office/drawing/2014/main" id="{625EE081-3134-CC59-0506-4856E46B50AC}"/>
              </a:ext>
            </a:extLst>
          </p:cNvPr>
          <p:cNvSpPr>
            <a:spLocks noGrp="1"/>
          </p:cNvSpPr>
          <p:nvPr>
            <p:ph type="body" idx="1"/>
          </p:nvPr>
        </p:nvSpPr>
        <p:spPr/>
        <p:txBody>
          <a:bodyPr/>
          <a:lstStyle/>
          <a:p>
            <a:endParaRPr lang="en-US"/>
          </a:p>
        </p:txBody>
      </p:sp>
      <p:sp>
        <p:nvSpPr>
          <p:cNvPr id="19" name="TextBox 18">
            <a:extLst>
              <a:ext uri="{FF2B5EF4-FFF2-40B4-BE49-F238E27FC236}">
                <a16:creationId xmlns:a16="http://schemas.microsoft.com/office/drawing/2014/main" id="{FDADBFF1-37A9-525C-97C4-0527BEE526CC}"/>
              </a:ext>
            </a:extLst>
          </p:cNvPr>
          <p:cNvSpPr txBox="1"/>
          <p:nvPr/>
        </p:nvSpPr>
        <p:spPr>
          <a:xfrm>
            <a:off x="428492" y="2785674"/>
            <a:ext cx="5153457" cy="193899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In this machine learning model, I tested to see if certain crimes could be predicted better than others. I used unemployment, labor force percentage and population as my independent variables. To the right is a biplot of the PCA with my independent variables</a:t>
            </a:r>
            <a:endParaRPr lang="en-US" sz="2000"/>
          </a:p>
        </p:txBody>
      </p:sp>
    </p:spTree>
    <p:extLst>
      <p:ext uri="{BB962C8B-B14F-4D97-AF65-F5344CB8AC3E}">
        <p14:creationId xmlns:p14="http://schemas.microsoft.com/office/powerpoint/2010/main" val="3524344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EF720-91CD-E87A-2543-93E38433958D}"/>
            </a:ext>
          </a:extLst>
        </p:cNvPr>
        <p:cNvGrpSpPr/>
        <p:nvPr/>
      </p:nvGrpSpPr>
      <p:grpSpPr>
        <a:xfrm>
          <a:off x="0" y="0"/>
          <a:ext cx="0" cy="0"/>
          <a:chOff x="0" y="0"/>
          <a:chExt cx="0" cy="0"/>
        </a:xfrm>
      </p:grpSpPr>
      <p:pic>
        <p:nvPicPr>
          <p:cNvPr id="7" name="Content Placeholder 3" descr="Background Free Stock Photo - Public Domain Pictures">
            <a:extLst>
              <a:ext uri="{FF2B5EF4-FFF2-40B4-BE49-F238E27FC236}">
                <a16:creationId xmlns:a16="http://schemas.microsoft.com/office/drawing/2014/main" id="{3A39DDFD-0746-F465-8C5C-7A6A69F6A7DF}"/>
              </a:ext>
            </a:extLst>
          </p:cNvPr>
          <p:cNvPicPr>
            <a:picLocks noChangeAspect="1"/>
          </p:cNvPicPr>
          <p:nvPr/>
        </p:nvPicPr>
        <p:blipFill rotWithShape="1">
          <a:blip r:embed="rId2"/>
          <a:srcRect l="23663" t="-469" r="1436" b="43641"/>
          <a:stretch/>
        </p:blipFill>
        <p:spPr>
          <a:xfrm>
            <a:off x="-1445" y="-67037"/>
            <a:ext cx="12196215" cy="6980736"/>
          </a:xfrm>
          <a:prstGeom prst="rect">
            <a:avLst/>
          </a:prstGeom>
          <a:noFill/>
        </p:spPr>
      </p:pic>
      <p:sp>
        <p:nvSpPr>
          <p:cNvPr id="17" name="Text Placeholder 16">
            <a:extLst>
              <a:ext uri="{FF2B5EF4-FFF2-40B4-BE49-F238E27FC236}">
                <a16:creationId xmlns:a16="http://schemas.microsoft.com/office/drawing/2014/main" id="{B7039AF5-EA1C-0F68-7DBE-0760348AE6D5}"/>
              </a:ext>
            </a:extLst>
          </p:cNvPr>
          <p:cNvSpPr>
            <a:spLocks noGrp="1"/>
          </p:cNvSpPr>
          <p:nvPr>
            <p:ph type="body" idx="1"/>
          </p:nvPr>
        </p:nvSpPr>
        <p:spPr/>
        <p:txBody>
          <a:bodyPr/>
          <a:lstStyle/>
          <a:p>
            <a:endParaRPr lang="en-US"/>
          </a:p>
        </p:txBody>
      </p:sp>
      <p:pic>
        <p:nvPicPr>
          <p:cNvPr id="10" name="Picture 9" descr="A screenshot of a computer&#10;&#10;Description automatically generated">
            <a:extLst>
              <a:ext uri="{FF2B5EF4-FFF2-40B4-BE49-F238E27FC236}">
                <a16:creationId xmlns:a16="http://schemas.microsoft.com/office/drawing/2014/main" id="{691F789A-6506-BE5A-6CCA-CC0121B3BBCA}"/>
              </a:ext>
            </a:extLst>
          </p:cNvPr>
          <p:cNvPicPr>
            <a:picLocks noChangeAspect="1"/>
          </p:cNvPicPr>
          <p:nvPr/>
        </p:nvPicPr>
        <p:blipFill>
          <a:blip r:embed="rId3"/>
          <a:stretch>
            <a:fillRect/>
          </a:stretch>
        </p:blipFill>
        <p:spPr>
          <a:xfrm>
            <a:off x="6440072" y="1560461"/>
            <a:ext cx="5557759" cy="3412292"/>
          </a:xfrm>
          <a:prstGeom prst="rect">
            <a:avLst/>
          </a:prstGeom>
        </p:spPr>
      </p:pic>
      <p:sp>
        <p:nvSpPr>
          <p:cNvPr id="19" name="TextBox 18">
            <a:extLst>
              <a:ext uri="{FF2B5EF4-FFF2-40B4-BE49-F238E27FC236}">
                <a16:creationId xmlns:a16="http://schemas.microsoft.com/office/drawing/2014/main" id="{FA332DBA-02F8-7EE3-8076-33366E99270C}"/>
              </a:ext>
            </a:extLst>
          </p:cNvPr>
          <p:cNvSpPr txBox="1"/>
          <p:nvPr/>
        </p:nvSpPr>
        <p:spPr>
          <a:xfrm>
            <a:off x="1227968" y="5196593"/>
            <a:ext cx="10087718" cy="1477328"/>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My dependents were MURDER, ROBBERY, AGG..ASSAULT, B...E, LARCENY.THEFT, M.V.THEFT, GRAND.TOTAL, VIOLENT.CRIME.TOTAL. My control was overall crime. I then fit a linear model to each type of crime and compared the r scores. This is a measure for variability explained by a model. The higher the score the better the model can have an accurate prediction. In the end the only dependent to have a higher r score than the control was Larceny theft.</a:t>
            </a:r>
            <a:endParaRPr lang="en-US" dirty="0"/>
          </a:p>
        </p:txBody>
      </p:sp>
      <p:pic>
        <p:nvPicPr>
          <p:cNvPr id="5" name="Picture 4" descr="A screenshot of a computer program&#10;&#10;Description automatically generated">
            <a:extLst>
              <a:ext uri="{FF2B5EF4-FFF2-40B4-BE49-F238E27FC236}">
                <a16:creationId xmlns:a16="http://schemas.microsoft.com/office/drawing/2014/main" id="{7FDF4A56-76A4-B97B-6427-34847BFC5B2F}"/>
              </a:ext>
            </a:extLst>
          </p:cNvPr>
          <p:cNvPicPr>
            <a:picLocks noChangeAspect="1"/>
          </p:cNvPicPr>
          <p:nvPr/>
        </p:nvPicPr>
        <p:blipFill>
          <a:blip r:embed="rId4"/>
          <a:stretch>
            <a:fillRect/>
          </a:stretch>
        </p:blipFill>
        <p:spPr>
          <a:xfrm>
            <a:off x="361575" y="1561394"/>
            <a:ext cx="5372850" cy="3410426"/>
          </a:xfrm>
          <a:prstGeom prst="rect">
            <a:avLst/>
          </a:prstGeom>
        </p:spPr>
      </p:pic>
      <p:sp>
        <p:nvSpPr>
          <p:cNvPr id="3" name="TextBox 2">
            <a:extLst>
              <a:ext uri="{FF2B5EF4-FFF2-40B4-BE49-F238E27FC236}">
                <a16:creationId xmlns:a16="http://schemas.microsoft.com/office/drawing/2014/main" id="{08C52D17-88FD-901F-B87E-D14523803DBC}"/>
              </a:ext>
            </a:extLst>
          </p:cNvPr>
          <p:cNvSpPr txBox="1"/>
          <p:nvPr/>
        </p:nvSpPr>
        <p:spPr>
          <a:xfrm>
            <a:off x="822631" y="519475"/>
            <a:ext cx="464573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dirty="0">
                <a:solidFill>
                  <a:srgbClr val="FFFFFF"/>
                </a:solidFill>
              </a:rPr>
              <a:t>Model 1:PCA</a:t>
            </a:r>
          </a:p>
        </p:txBody>
      </p:sp>
    </p:spTree>
    <p:extLst>
      <p:ext uri="{BB962C8B-B14F-4D97-AF65-F5344CB8AC3E}">
        <p14:creationId xmlns:p14="http://schemas.microsoft.com/office/powerpoint/2010/main" val="107598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D45F6-D677-F80A-2469-8A023CEE450D}"/>
            </a:ext>
          </a:extLst>
        </p:cNvPr>
        <p:cNvGrpSpPr/>
        <p:nvPr/>
      </p:nvGrpSpPr>
      <p:grpSpPr>
        <a:xfrm>
          <a:off x="0" y="0"/>
          <a:ext cx="0" cy="0"/>
          <a:chOff x="0" y="0"/>
          <a:chExt cx="0" cy="0"/>
        </a:xfrm>
      </p:grpSpPr>
      <p:pic>
        <p:nvPicPr>
          <p:cNvPr id="7" name="Content Placeholder 3" descr="Background Free Stock Photo - Public Domain Pictures">
            <a:extLst>
              <a:ext uri="{FF2B5EF4-FFF2-40B4-BE49-F238E27FC236}">
                <a16:creationId xmlns:a16="http://schemas.microsoft.com/office/drawing/2014/main" id="{D47284CF-DD4B-999F-DFD9-E2BC791E8245}"/>
              </a:ext>
            </a:extLst>
          </p:cNvPr>
          <p:cNvPicPr>
            <a:picLocks noChangeAspect="1"/>
          </p:cNvPicPr>
          <p:nvPr/>
        </p:nvPicPr>
        <p:blipFill rotWithShape="1">
          <a:blip r:embed="rId2"/>
          <a:srcRect l="23663" t="-469" r="1436" b="43641"/>
          <a:stretch/>
        </p:blipFill>
        <p:spPr>
          <a:xfrm>
            <a:off x="-1445" y="-67037"/>
            <a:ext cx="12196215" cy="6980736"/>
          </a:xfrm>
          <a:prstGeom prst="rect">
            <a:avLst/>
          </a:prstGeom>
          <a:noFill/>
        </p:spPr>
      </p:pic>
      <p:sp>
        <p:nvSpPr>
          <p:cNvPr id="8" name="TextBox 7">
            <a:extLst>
              <a:ext uri="{FF2B5EF4-FFF2-40B4-BE49-F238E27FC236}">
                <a16:creationId xmlns:a16="http://schemas.microsoft.com/office/drawing/2014/main" id="{DF0B936C-30C0-B711-3826-11C3F370E419}"/>
              </a:ext>
            </a:extLst>
          </p:cNvPr>
          <p:cNvSpPr txBox="1"/>
          <p:nvPr/>
        </p:nvSpPr>
        <p:spPr>
          <a:xfrm>
            <a:off x="922565" y="419541"/>
            <a:ext cx="964245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dirty="0">
                <a:solidFill>
                  <a:srgbClr val="FFFFFF"/>
                </a:solidFill>
              </a:rPr>
              <a:t>Model 2: Negative Binomial</a:t>
            </a:r>
          </a:p>
        </p:txBody>
      </p:sp>
      <p:sp>
        <p:nvSpPr>
          <p:cNvPr id="17" name="Text Placeholder 16">
            <a:extLst>
              <a:ext uri="{FF2B5EF4-FFF2-40B4-BE49-F238E27FC236}">
                <a16:creationId xmlns:a16="http://schemas.microsoft.com/office/drawing/2014/main" id="{BA296DC3-0026-B420-298E-BB896ED4EDCF}"/>
              </a:ext>
            </a:extLst>
          </p:cNvPr>
          <p:cNvSpPr>
            <a:spLocks noGrp="1"/>
          </p:cNvSpPr>
          <p:nvPr>
            <p:ph type="body" idx="1"/>
          </p:nvPr>
        </p:nvSpPr>
        <p:spPr/>
        <p:txBody>
          <a:bodyPr/>
          <a:lstStyle/>
          <a:p>
            <a:endParaRPr lang="en-US"/>
          </a:p>
        </p:txBody>
      </p:sp>
      <p:sp>
        <p:nvSpPr>
          <p:cNvPr id="19" name="TextBox 18">
            <a:extLst>
              <a:ext uri="{FF2B5EF4-FFF2-40B4-BE49-F238E27FC236}">
                <a16:creationId xmlns:a16="http://schemas.microsoft.com/office/drawing/2014/main" id="{AF1DF811-BBA4-CA33-2F00-D510F89FB35D}"/>
              </a:ext>
            </a:extLst>
          </p:cNvPr>
          <p:cNvSpPr txBox="1"/>
          <p:nvPr/>
        </p:nvSpPr>
        <p:spPr>
          <a:xfrm>
            <a:off x="1227968" y="5109150"/>
            <a:ext cx="10087718" cy="175432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For my second model I investigated if population would have an effect on a model's ability to predict crime. In this model I used data from New York State and broke it into four population groups. I settled on a Negative Binomial Regression because of the high variability in the data. When I attempted a Poisson Regression the deviance and AIC were way too high to draw accurate conclusions. In the end I discovered that as population increases it decreases the accuracy of a model to predict crime. I measured this with the AIC which is a measure of goodness of fit for the model.</a:t>
            </a:r>
          </a:p>
        </p:txBody>
      </p:sp>
      <p:pic>
        <p:nvPicPr>
          <p:cNvPr id="11" name="Picture 10" descr="A computer screen shot of numbers and symbols&#10;&#10;Description automatically generated">
            <a:extLst>
              <a:ext uri="{FF2B5EF4-FFF2-40B4-BE49-F238E27FC236}">
                <a16:creationId xmlns:a16="http://schemas.microsoft.com/office/drawing/2014/main" id="{A63F183E-8846-C80A-4A9A-9A84C7D9968A}"/>
              </a:ext>
            </a:extLst>
          </p:cNvPr>
          <p:cNvPicPr>
            <a:picLocks noChangeAspect="1"/>
          </p:cNvPicPr>
          <p:nvPr/>
        </p:nvPicPr>
        <p:blipFill>
          <a:blip r:embed="rId3"/>
          <a:stretch>
            <a:fillRect/>
          </a:stretch>
        </p:blipFill>
        <p:spPr>
          <a:xfrm>
            <a:off x="797560" y="1484026"/>
            <a:ext cx="4950586" cy="3452735"/>
          </a:xfrm>
          <a:prstGeom prst="rect">
            <a:avLst/>
          </a:prstGeom>
        </p:spPr>
      </p:pic>
      <p:pic>
        <p:nvPicPr>
          <p:cNvPr id="12" name="Picture 11" descr="A computer screen shot of numbers and symbols&#10;&#10;Description automatically generated">
            <a:extLst>
              <a:ext uri="{FF2B5EF4-FFF2-40B4-BE49-F238E27FC236}">
                <a16:creationId xmlns:a16="http://schemas.microsoft.com/office/drawing/2014/main" id="{F208C672-9BD4-5C66-D663-A8D8BB338262}"/>
              </a:ext>
            </a:extLst>
          </p:cNvPr>
          <p:cNvPicPr>
            <a:picLocks noChangeAspect="1"/>
          </p:cNvPicPr>
          <p:nvPr/>
        </p:nvPicPr>
        <p:blipFill>
          <a:blip r:embed="rId4"/>
          <a:stretch>
            <a:fillRect/>
          </a:stretch>
        </p:blipFill>
        <p:spPr>
          <a:xfrm>
            <a:off x="6763153" y="1484025"/>
            <a:ext cx="4949069" cy="3452736"/>
          </a:xfrm>
          <a:prstGeom prst="rect">
            <a:avLst/>
          </a:prstGeom>
        </p:spPr>
      </p:pic>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36740B6C-82ED-60EA-5925-BEF79680B78E}"/>
                  </a:ext>
                </a:extLst>
              </p14:cNvPr>
              <p14:cNvContentPartPr/>
              <p14:nvPr/>
            </p14:nvContentPartPr>
            <p14:xfrm>
              <a:off x="843287" y="3821947"/>
              <a:ext cx="693204" cy="25527"/>
            </p14:xfrm>
          </p:contentPart>
        </mc:Choice>
        <mc:Fallback xmlns="">
          <p:pic>
            <p:nvPicPr>
              <p:cNvPr id="20" name="Ink 19">
                <a:extLst>
                  <a:ext uri="{FF2B5EF4-FFF2-40B4-BE49-F238E27FC236}">
                    <a16:creationId xmlns:a16="http://schemas.microsoft.com/office/drawing/2014/main" id="{36740B6C-82ED-60EA-5925-BEF79680B78E}"/>
                  </a:ext>
                </a:extLst>
              </p:cNvPr>
              <p:cNvPicPr/>
              <p:nvPr/>
            </p:nvPicPr>
            <p:blipFill>
              <a:blip r:embed="rId6"/>
              <a:stretch>
                <a:fillRect/>
              </a:stretch>
            </p:blipFill>
            <p:spPr>
              <a:xfrm>
                <a:off x="789687" y="3715939"/>
                <a:ext cx="800764" cy="23789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6D49ECAD-E3E4-CA87-5125-406810FA399E}"/>
                  </a:ext>
                </a:extLst>
              </p14:cNvPr>
              <p14:cNvContentPartPr/>
              <p14:nvPr/>
            </p14:nvContentPartPr>
            <p14:xfrm>
              <a:off x="6735006" y="3872459"/>
              <a:ext cx="735091" cy="37996"/>
            </p14:xfrm>
          </p:contentPart>
        </mc:Choice>
        <mc:Fallback xmlns="">
          <p:pic>
            <p:nvPicPr>
              <p:cNvPr id="21" name="Ink 20">
                <a:extLst>
                  <a:ext uri="{FF2B5EF4-FFF2-40B4-BE49-F238E27FC236}">
                    <a16:creationId xmlns:a16="http://schemas.microsoft.com/office/drawing/2014/main" id="{6D49ECAD-E3E4-CA87-5125-406810FA399E}"/>
                  </a:ext>
                </a:extLst>
              </p:cNvPr>
              <p:cNvPicPr/>
              <p:nvPr/>
            </p:nvPicPr>
            <p:blipFill>
              <a:blip r:embed="rId8"/>
              <a:stretch>
                <a:fillRect/>
              </a:stretch>
            </p:blipFill>
            <p:spPr>
              <a:xfrm>
                <a:off x="6681394" y="3766283"/>
                <a:ext cx="842674" cy="25070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11FAD07C-8571-BAFB-7DFF-C5461D0578E8}"/>
                  </a:ext>
                </a:extLst>
              </p14:cNvPr>
              <p14:cNvContentPartPr/>
              <p14:nvPr/>
            </p14:nvContentPartPr>
            <p14:xfrm>
              <a:off x="8019737" y="3746883"/>
              <a:ext cx="813255" cy="26185"/>
            </p14:xfrm>
          </p:contentPart>
        </mc:Choice>
        <mc:Fallback xmlns="">
          <p:pic>
            <p:nvPicPr>
              <p:cNvPr id="22" name="Ink 21">
                <a:extLst>
                  <a:ext uri="{FF2B5EF4-FFF2-40B4-BE49-F238E27FC236}">
                    <a16:creationId xmlns:a16="http://schemas.microsoft.com/office/drawing/2014/main" id="{11FAD07C-8571-BAFB-7DFF-C5461D0578E8}"/>
                  </a:ext>
                </a:extLst>
              </p:cNvPr>
              <p:cNvPicPr/>
              <p:nvPr/>
            </p:nvPicPr>
            <p:blipFill>
              <a:blip r:embed="rId10"/>
              <a:stretch>
                <a:fillRect/>
              </a:stretch>
            </p:blipFill>
            <p:spPr>
              <a:xfrm>
                <a:off x="7966120" y="3641081"/>
                <a:ext cx="920849" cy="23814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309B9CAF-CACE-8AE4-FA5B-BD3E2F83E9BC}"/>
                  </a:ext>
                </a:extLst>
              </p14:cNvPr>
              <p14:cNvContentPartPr/>
              <p14:nvPr/>
            </p14:nvContentPartPr>
            <p14:xfrm>
              <a:off x="2050376" y="3722023"/>
              <a:ext cx="847722" cy="26062"/>
            </p14:xfrm>
          </p:contentPart>
        </mc:Choice>
        <mc:Fallback xmlns="">
          <p:pic>
            <p:nvPicPr>
              <p:cNvPr id="23" name="Ink 22">
                <a:extLst>
                  <a:ext uri="{FF2B5EF4-FFF2-40B4-BE49-F238E27FC236}">
                    <a16:creationId xmlns:a16="http://schemas.microsoft.com/office/drawing/2014/main" id="{309B9CAF-CACE-8AE4-FA5B-BD3E2F83E9BC}"/>
                  </a:ext>
                </a:extLst>
              </p:cNvPr>
              <p:cNvPicPr/>
              <p:nvPr/>
            </p:nvPicPr>
            <p:blipFill>
              <a:blip r:embed="rId12"/>
              <a:stretch>
                <a:fillRect/>
              </a:stretch>
            </p:blipFill>
            <p:spPr>
              <a:xfrm>
                <a:off x="1996404" y="3614919"/>
                <a:ext cx="955306" cy="239913"/>
              </a:xfrm>
              <a:prstGeom prst="rect">
                <a:avLst/>
              </a:prstGeom>
            </p:spPr>
          </p:pic>
        </mc:Fallback>
      </mc:AlternateContent>
    </p:spTree>
    <p:extLst>
      <p:ext uri="{BB962C8B-B14F-4D97-AF65-F5344CB8AC3E}">
        <p14:creationId xmlns:p14="http://schemas.microsoft.com/office/powerpoint/2010/main" val="2112299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E84DA-09A6-CCDE-FA29-A2ABD37C2AFD}"/>
            </a:ext>
          </a:extLst>
        </p:cNvPr>
        <p:cNvGrpSpPr/>
        <p:nvPr/>
      </p:nvGrpSpPr>
      <p:grpSpPr>
        <a:xfrm>
          <a:off x="0" y="0"/>
          <a:ext cx="0" cy="0"/>
          <a:chOff x="0" y="0"/>
          <a:chExt cx="0" cy="0"/>
        </a:xfrm>
      </p:grpSpPr>
      <p:pic>
        <p:nvPicPr>
          <p:cNvPr id="7" name="Content Placeholder 3" descr="Background Free Stock Photo - Public Domain Pictures">
            <a:extLst>
              <a:ext uri="{FF2B5EF4-FFF2-40B4-BE49-F238E27FC236}">
                <a16:creationId xmlns:a16="http://schemas.microsoft.com/office/drawing/2014/main" id="{1041647F-710B-88CB-042A-35C47940A669}"/>
              </a:ext>
            </a:extLst>
          </p:cNvPr>
          <p:cNvPicPr>
            <a:picLocks noChangeAspect="1"/>
          </p:cNvPicPr>
          <p:nvPr/>
        </p:nvPicPr>
        <p:blipFill rotWithShape="1">
          <a:blip r:embed="rId2"/>
          <a:srcRect l="23663" t="-469" r="1436" b="43641"/>
          <a:stretch/>
        </p:blipFill>
        <p:spPr>
          <a:xfrm>
            <a:off x="-1445" y="-67037"/>
            <a:ext cx="12196215" cy="6980736"/>
          </a:xfrm>
          <a:prstGeom prst="rect">
            <a:avLst/>
          </a:prstGeom>
          <a:noFill/>
        </p:spPr>
      </p:pic>
      <p:sp>
        <p:nvSpPr>
          <p:cNvPr id="8" name="TextBox 7">
            <a:extLst>
              <a:ext uri="{FF2B5EF4-FFF2-40B4-BE49-F238E27FC236}">
                <a16:creationId xmlns:a16="http://schemas.microsoft.com/office/drawing/2014/main" id="{B08238AF-E6E6-22B3-F26D-0C2AE415A513}"/>
              </a:ext>
            </a:extLst>
          </p:cNvPr>
          <p:cNvSpPr txBox="1"/>
          <p:nvPr/>
        </p:nvSpPr>
        <p:spPr>
          <a:xfrm>
            <a:off x="1272336" y="7311"/>
            <a:ext cx="964245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dirty="0">
                <a:solidFill>
                  <a:srgbClr val="FFFFFF"/>
                </a:solidFill>
              </a:rPr>
              <a:t>Model 3: Negative Binomial</a:t>
            </a:r>
          </a:p>
        </p:txBody>
      </p:sp>
      <p:sp>
        <p:nvSpPr>
          <p:cNvPr id="17" name="Text Placeholder 16">
            <a:extLst>
              <a:ext uri="{FF2B5EF4-FFF2-40B4-BE49-F238E27FC236}">
                <a16:creationId xmlns:a16="http://schemas.microsoft.com/office/drawing/2014/main" id="{63555E3D-23C5-2E72-0086-3E2F49705389}"/>
              </a:ext>
            </a:extLst>
          </p:cNvPr>
          <p:cNvSpPr>
            <a:spLocks noGrp="1"/>
          </p:cNvSpPr>
          <p:nvPr>
            <p:ph type="body" idx="1"/>
          </p:nvPr>
        </p:nvSpPr>
        <p:spPr/>
        <p:txBody>
          <a:bodyPr/>
          <a:lstStyle/>
          <a:p>
            <a:endParaRPr lang="en-US"/>
          </a:p>
        </p:txBody>
      </p:sp>
      <p:sp>
        <p:nvSpPr>
          <p:cNvPr id="19" name="TextBox 18">
            <a:extLst>
              <a:ext uri="{FF2B5EF4-FFF2-40B4-BE49-F238E27FC236}">
                <a16:creationId xmlns:a16="http://schemas.microsoft.com/office/drawing/2014/main" id="{93EA937F-BF4E-08EC-64A3-7BB44642B616}"/>
              </a:ext>
            </a:extLst>
          </p:cNvPr>
          <p:cNvSpPr txBox="1"/>
          <p:nvPr/>
        </p:nvSpPr>
        <p:spPr>
          <a:xfrm>
            <a:off x="378525" y="5259052"/>
            <a:ext cx="11424340" cy="92333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 my third model I went with another Negative Binomial Regression to explore if aggregating crime data would influence a model's ability to predict crime.  For this model I used the data from New York State. I found that aggregated crime data was more accurate because its AIC was lower, and its deviance was close to the degrees of freedom. </a:t>
            </a:r>
          </a:p>
        </p:txBody>
      </p:sp>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44E1C440-906C-81C8-D485-78BF5BEC775D}"/>
                  </a:ext>
                </a:extLst>
              </p14:cNvPr>
              <p14:cNvContentPartPr/>
              <p14:nvPr/>
            </p14:nvContentPartPr>
            <p14:xfrm>
              <a:off x="843287" y="3821947"/>
              <a:ext cx="693204" cy="25527"/>
            </p14:xfrm>
          </p:contentPart>
        </mc:Choice>
        <mc:Fallback xmlns="">
          <p:pic>
            <p:nvPicPr>
              <p:cNvPr id="20" name="Ink 19">
                <a:extLst>
                  <a:ext uri="{FF2B5EF4-FFF2-40B4-BE49-F238E27FC236}">
                    <a16:creationId xmlns:a16="http://schemas.microsoft.com/office/drawing/2014/main" id="{44E1C440-906C-81C8-D485-78BF5BEC775D}"/>
                  </a:ext>
                </a:extLst>
              </p:cNvPr>
              <p:cNvPicPr/>
              <p:nvPr/>
            </p:nvPicPr>
            <p:blipFill>
              <a:blip r:embed="rId4"/>
              <a:stretch>
                <a:fillRect/>
              </a:stretch>
            </p:blipFill>
            <p:spPr>
              <a:xfrm>
                <a:off x="789299" y="3715584"/>
                <a:ext cx="800820" cy="23789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18F046CC-4B54-E470-FB08-E9D98A15624F}"/>
                  </a:ext>
                </a:extLst>
              </p14:cNvPr>
              <p14:cNvContentPartPr/>
              <p14:nvPr/>
            </p14:nvContentPartPr>
            <p14:xfrm>
              <a:off x="6735006" y="3872459"/>
              <a:ext cx="735091" cy="37996"/>
            </p14:xfrm>
          </p:contentPart>
        </mc:Choice>
        <mc:Fallback xmlns="">
          <p:pic>
            <p:nvPicPr>
              <p:cNvPr id="21" name="Ink 20">
                <a:extLst>
                  <a:ext uri="{FF2B5EF4-FFF2-40B4-BE49-F238E27FC236}">
                    <a16:creationId xmlns:a16="http://schemas.microsoft.com/office/drawing/2014/main" id="{18F046CC-4B54-E470-FB08-E9D98A15624F}"/>
                  </a:ext>
                </a:extLst>
              </p:cNvPr>
              <p:cNvPicPr/>
              <p:nvPr/>
            </p:nvPicPr>
            <p:blipFill>
              <a:blip r:embed="rId6"/>
              <a:stretch>
                <a:fillRect/>
              </a:stretch>
            </p:blipFill>
            <p:spPr>
              <a:xfrm>
                <a:off x="6681035" y="3764923"/>
                <a:ext cx="842674" cy="25270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D17493C2-44DC-141B-61EE-419EB52A3D7C}"/>
                  </a:ext>
                </a:extLst>
              </p14:cNvPr>
              <p14:cNvContentPartPr/>
              <p14:nvPr/>
            </p14:nvContentPartPr>
            <p14:xfrm>
              <a:off x="8019737" y="3746883"/>
              <a:ext cx="813255" cy="26185"/>
            </p14:xfrm>
          </p:contentPart>
        </mc:Choice>
        <mc:Fallback xmlns="">
          <p:pic>
            <p:nvPicPr>
              <p:cNvPr id="22" name="Ink 21">
                <a:extLst>
                  <a:ext uri="{FF2B5EF4-FFF2-40B4-BE49-F238E27FC236}">
                    <a16:creationId xmlns:a16="http://schemas.microsoft.com/office/drawing/2014/main" id="{D17493C2-44DC-141B-61EE-419EB52A3D7C}"/>
                  </a:ext>
                </a:extLst>
              </p:cNvPr>
              <p:cNvPicPr/>
              <p:nvPr/>
            </p:nvPicPr>
            <p:blipFill>
              <a:blip r:embed="rId8"/>
              <a:stretch>
                <a:fillRect/>
              </a:stretch>
            </p:blipFill>
            <p:spPr>
              <a:xfrm>
                <a:off x="7965760" y="3640728"/>
                <a:ext cx="920849" cy="23814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F67464D2-B79F-B0BA-112D-3050562540A5}"/>
                  </a:ext>
                </a:extLst>
              </p14:cNvPr>
              <p14:cNvContentPartPr/>
              <p14:nvPr/>
            </p14:nvContentPartPr>
            <p14:xfrm>
              <a:off x="2050376" y="3722023"/>
              <a:ext cx="847722" cy="26062"/>
            </p14:xfrm>
          </p:contentPart>
        </mc:Choice>
        <mc:Fallback xmlns="">
          <p:pic>
            <p:nvPicPr>
              <p:cNvPr id="23" name="Ink 22">
                <a:extLst>
                  <a:ext uri="{FF2B5EF4-FFF2-40B4-BE49-F238E27FC236}">
                    <a16:creationId xmlns:a16="http://schemas.microsoft.com/office/drawing/2014/main" id="{F67464D2-B79F-B0BA-112D-3050562540A5}"/>
                  </a:ext>
                </a:extLst>
              </p:cNvPr>
              <p:cNvPicPr/>
              <p:nvPr/>
            </p:nvPicPr>
            <p:blipFill>
              <a:blip r:embed="rId10"/>
              <a:stretch>
                <a:fillRect/>
              </a:stretch>
            </p:blipFill>
            <p:spPr>
              <a:xfrm>
                <a:off x="1996404" y="3616366"/>
                <a:ext cx="955306" cy="237023"/>
              </a:xfrm>
              <a:prstGeom prst="rect">
                <a:avLst/>
              </a:prstGeom>
            </p:spPr>
          </p:pic>
        </mc:Fallback>
      </mc:AlternateContent>
      <p:pic>
        <p:nvPicPr>
          <p:cNvPr id="4" name="Picture 3" descr="A computer screen shot of a computer program&#10;&#10;Description automatically generated">
            <a:extLst>
              <a:ext uri="{FF2B5EF4-FFF2-40B4-BE49-F238E27FC236}">
                <a16:creationId xmlns:a16="http://schemas.microsoft.com/office/drawing/2014/main" id="{67E8F395-950C-7215-EDCA-2C6C064743CD}"/>
              </a:ext>
            </a:extLst>
          </p:cNvPr>
          <p:cNvPicPr>
            <a:picLocks noChangeAspect="1"/>
          </p:cNvPicPr>
          <p:nvPr/>
        </p:nvPicPr>
        <p:blipFill>
          <a:blip r:embed="rId11"/>
          <a:stretch>
            <a:fillRect/>
          </a:stretch>
        </p:blipFill>
        <p:spPr>
          <a:xfrm>
            <a:off x="6770556" y="795834"/>
            <a:ext cx="4746886" cy="3167709"/>
          </a:xfrm>
          <a:prstGeom prst="rect">
            <a:avLst/>
          </a:prstGeom>
        </p:spPr>
      </p:pic>
      <p:pic>
        <p:nvPicPr>
          <p:cNvPr id="5" name="Picture 4" descr="A computer screen shot of a computer program&#10;&#10;Description automatically generated">
            <a:extLst>
              <a:ext uri="{FF2B5EF4-FFF2-40B4-BE49-F238E27FC236}">
                <a16:creationId xmlns:a16="http://schemas.microsoft.com/office/drawing/2014/main" id="{5BB11077-032A-5824-E88E-74109D951396}"/>
              </a:ext>
            </a:extLst>
          </p:cNvPr>
          <p:cNvPicPr>
            <a:picLocks noChangeAspect="1"/>
          </p:cNvPicPr>
          <p:nvPr/>
        </p:nvPicPr>
        <p:blipFill>
          <a:blip r:embed="rId12"/>
          <a:stretch>
            <a:fillRect/>
          </a:stretch>
        </p:blipFill>
        <p:spPr>
          <a:xfrm>
            <a:off x="624590" y="792244"/>
            <a:ext cx="4846820" cy="3149903"/>
          </a:xfrm>
          <a:prstGeom prst="rect">
            <a:avLst/>
          </a:prstGeom>
        </p:spPr>
      </p:pic>
    </p:spTree>
    <p:extLst>
      <p:ext uri="{BB962C8B-B14F-4D97-AF65-F5344CB8AC3E}">
        <p14:creationId xmlns:p14="http://schemas.microsoft.com/office/powerpoint/2010/main" val="1448183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5A4C4E0E-4BFD-AF09-8577-0ABF04DFE7AE}"/>
              </a:ext>
            </a:extLst>
          </p:cNvPr>
          <p:cNvSpPr>
            <a:spLocks noGrp="1"/>
          </p:cNvSpPr>
          <p:nvPr>
            <p:ph type="title"/>
          </p:nvPr>
        </p:nvSpPr>
        <p:spPr>
          <a:xfrm>
            <a:off x="581192" y="702156"/>
            <a:ext cx="11029616" cy="1013800"/>
          </a:xfrm>
        </p:spPr>
        <p:txBody>
          <a:bodyPr>
            <a:normAutofit/>
          </a:bodyPr>
          <a:lstStyle/>
          <a:p>
            <a:r>
              <a:rPr lang="en-US" sz="5400" dirty="0"/>
              <a:t>Project Conclusion</a:t>
            </a:r>
          </a:p>
        </p:txBody>
      </p:sp>
      <p:sp>
        <p:nvSpPr>
          <p:cNvPr id="23" name="TextBox 22">
            <a:extLst>
              <a:ext uri="{FF2B5EF4-FFF2-40B4-BE49-F238E27FC236}">
                <a16:creationId xmlns:a16="http://schemas.microsoft.com/office/drawing/2014/main" id="{FFEC8B86-E574-E549-B287-2626D0DB177B}"/>
              </a:ext>
            </a:extLst>
          </p:cNvPr>
          <p:cNvSpPr txBox="1"/>
          <p:nvPr/>
        </p:nvSpPr>
        <p:spPr>
          <a:xfrm>
            <a:off x="974360" y="1998688"/>
            <a:ext cx="1035570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After all the data exploration, model development and hypothesis testing I came to a couple conclusions. First, I do believe that you can predict crime with Unemployment and Labor Force Prediction.  While they cannot predict crime with precision, I do believe they explain a significant portion and rather paint with a wide brush the general trends of crime.  Second,  I believe that these economic factors can be used to predict certain crimes better than others. This becomes evident when looking back at my first model where Larceny theft has the highest accuracy and murder with the lowest. Explaining why someone stole is a lot more predictable than explaining why someone commits murder.  There are clear economic factors that would lead someone to steal like if they lost their job or can't find one. Third and last, the population of county drastically effects the ability for Unemployment and Labor to project future crimes. This is makes sense when you think about how smaller counties have less people and thus are less impacted by economic conditions. </a:t>
            </a:r>
          </a:p>
        </p:txBody>
      </p:sp>
    </p:spTree>
    <p:extLst>
      <p:ext uri="{BB962C8B-B14F-4D97-AF65-F5344CB8AC3E}">
        <p14:creationId xmlns:p14="http://schemas.microsoft.com/office/powerpoint/2010/main" val="2744723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dirty="0">
                <a:solidFill>
                  <a:schemeClr val="bg2"/>
                </a:solidFill>
              </a:rPr>
              <a:t>someone@example.com</a:t>
            </a:r>
          </a:p>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A535-8D97-7B2B-9619-87CB3DC53FB7}"/>
              </a:ext>
            </a:extLst>
          </p:cNvPr>
          <p:cNvSpPr>
            <a:spLocks noGrp="1"/>
          </p:cNvSpPr>
          <p:nvPr>
            <p:ph type="title"/>
          </p:nvPr>
        </p:nvSpPr>
        <p:spPr/>
        <p:txBody>
          <a:bodyPr/>
          <a:lstStyle/>
          <a:p>
            <a:r>
              <a:rPr lang="en-US"/>
              <a:t>Problem Statement</a:t>
            </a:r>
          </a:p>
        </p:txBody>
      </p:sp>
      <p:pic>
        <p:nvPicPr>
          <p:cNvPr id="3" name="Content Placeholder 2" descr="Abstract background of blue mesh and nodes">
            <a:extLst>
              <a:ext uri="{FF2B5EF4-FFF2-40B4-BE49-F238E27FC236}">
                <a16:creationId xmlns:a16="http://schemas.microsoft.com/office/drawing/2014/main" id="{C328D210-56B6-3F04-1842-F6F3EE9554E7}"/>
              </a:ext>
            </a:extLst>
          </p:cNvPr>
          <p:cNvPicPr>
            <a:picLocks noGrp="1" noChangeAspect="1"/>
          </p:cNvPicPr>
          <p:nvPr>
            <p:ph idx="1"/>
          </p:nvPr>
        </p:nvPicPr>
        <p:blipFill rotWithShape="1">
          <a:blip r:embed="rId2"/>
          <a:srcRect t="1357" r="254" b="23077"/>
          <a:stretch/>
        </p:blipFill>
        <p:spPr>
          <a:xfrm>
            <a:off x="454191" y="1908055"/>
            <a:ext cx="11269231" cy="4800239"/>
          </a:xfrm>
        </p:spPr>
      </p:pic>
      <p:sp>
        <p:nvSpPr>
          <p:cNvPr id="4" name="TextBox 3">
            <a:extLst>
              <a:ext uri="{FF2B5EF4-FFF2-40B4-BE49-F238E27FC236}">
                <a16:creationId xmlns:a16="http://schemas.microsoft.com/office/drawing/2014/main" id="{A7B23FFC-CC44-2E6C-4895-5B5FEB0866A0}"/>
              </a:ext>
            </a:extLst>
          </p:cNvPr>
          <p:cNvSpPr txBox="1"/>
          <p:nvPr/>
        </p:nvSpPr>
        <p:spPr>
          <a:xfrm>
            <a:off x="712032" y="3472720"/>
            <a:ext cx="4047344" cy="923330"/>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Can Unemployment and Labor Force Participation predict future crimes on a statewide scale?</a:t>
            </a:r>
          </a:p>
        </p:txBody>
      </p:sp>
    </p:spTree>
    <p:extLst>
      <p:ext uri="{BB962C8B-B14F-4D97-AF65-F5344CB8AC3E}">
        <p14:creationId xmlns:p14="http://schemas.microsoft.com/office/powerpoint/2010/main" val="100126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lue Point Background Free Stock Photo - Public Domain Pictures">
            <a:extLst>
              <a:ext uri="{FF2B5EF4-FFF2-40B4-BE49-F238E27FC236}">
                <a16:creationId xmlns:a16="http://schemas.microsoft.com/office/drawing/2014/main" id="{22517E72-9E70-2ECB-E518-D29F8C2363E8}"/>
              </a:ext>
            </a:extLst>
          </p:cNvPr>
          <p:cNvPicPr>
            <a:picLocks noGrp="1" noChangeAspect="1"/>
          </p:cNvPicPr>
          <p:nvPr>
            <p:ph type="pic" idx="1"/>
          </p:nvPr>
        </p:nvPicPr>
        <p:blipFill rotWithShape="1">
          <a:blip r:embed="rId2"/>
          <a:srcRect t="8230" r="1" b="1"/>
          <a:stretch/>
        </p:blipFill>
        <p:spPr>
          <a:xfrm>
            <a:off x="120650" y="620713"/>
            <a:ext cx="11950700" cy="6169025"/>
          </a:xfrm>
          <a:noFill/>
        </p:spPr>
      </p:pic>
      <p:sp>
        <p:nvSpPr>
          <p:cNvPr id="6" name="Title 2">
            <a:extLst>
              <a:ext uri="{FF2B5EF4-FFF2-40B4-BE49-F238E27FC236}">
                <a16:creationId xmlns:a16="http://schemas.microsoft.com/office/drawing/2014/main" id="{4459C284-E8B5-2AD8-C774-F64C349317F7}"/>
              </a:ext>
            </a:extLst>
          </p:cNvPr>
          <p:cNvSpPr>
            <a:spLocks noGrp="1"/>
          </p:cNvSpPr>
          <p:nvPr/>
        </p:nvSpPr>
        <p:spPr>
          <a:xfrm>
            <a:off x="838200" y="-814603"/>
            <a:ext cx="10515600" cy="1325563"/>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dirty="0"/>
              <a:t>Data Sets</a:t>
            </a:r>
          </a:p>
        </p:txBody>
      </p:sp>
      <p:graphicFrame>
        <p:nvGraphicFramePr>
          <p:cNvPr id="8" name="Table 7">
            <a:extLst>
              <a:ext uri="{FF2B5EF4-FFF2-40B4-BE49-F238E27FC236}">
                <a16:creationId xmlns:a16="http://schemas.microsoft.com/office/drawing/2014/main" id="{248A60A7-679B-5947-B506-A9CB2B56C12A}"/>
              </a:ext>
            </a:extLst>
          </p:cNvPr>
          <p:cNvGraphicFramePr>
            <a:graphicFrameLocks noGrp="1"/>
          </p:cNvGraphicFramePr>
          <p:nvPr>
            <p:extLst>
              <p:ext uri="{D42A27DB-BD31-4B8C-83A1-F6EECF244321}">
                <p14:modId xmlns:p14="http://schemas.microsoft.com/office/powerpoint/2010/main" val="660221702"/>
              </p:ext>
            </p:extLst>
          </p:nvPr>
        </p:nvGraphicFramePr>
        <p:xfrm>
          <a:off x="852487" y="2058568"/>
          <a:ext cx="10487025" cy="3114675"/>
        </p:xfrm>
        <a:graphic>
          <a:graphicData uri="http://schemas.openxmlformats.org/drawingml/2006/table">
            <a:tbl>
              <a:tblPr firstRow="1" bandRow="1">
                <a:tableStyleId>{5C22544A-7EE6-4342-B048-85BDC9FD1C3A}</a:tableStyleId>
              </a:tblPr>
              <a:tblGrid>
                <a:gridCol w="2981325">
                  <a:extLst>
                    <a:ext uri="{9D8B030D-6E8A-4147-A177-3AD203B41FA5}">
                      <a16:colId xmlns:a16="http://schemas.microsoft.com/office/drawing/2014/main" val="1686196929"/>
                    </a:ext>
                  </a:extLst>
                </a:gridCol>
                <a:gridCol w="2419350">
                  <a:extLst>
                    <a:ext uri="{9D8B030D-6E8A-4147-A177-3AD203B41FA5}">
                      <a16:colId xmlns:a16="http://schemas.microsoft.com/office/drawing/2014/main" val="3123238484"/>
                    </a:ext>
                  </a:extLst>
                </a:gridCol>
                <a:gridCol w="2419350">
                  <a:extLst>
                    <a:ext uri="{9D8B030D-6E8A-4147-A177-3AD203B41FA5}">
                      <a16:colId xmlns:a16="http://schemas.microsoft.com/office/drawing/2014/main" val="3848761693"/>
                    </a:ext>
                  </a:extLst>
                </a:gridCol>
                <a:gridCol w="2667000">
                  <a:extLst>
                    <a:ext uri="{9D8B030D-6E8A-4147-A177-3AD203B41FA5}">
                      <a16:colId xmlns:a16="http://schemas.microsoft.com/office/drawing/2014/main" val="2501016994"/>
                    </a:ext>
                  </a:extLst>
                </a:gridCol>
              </a:tblGrid>
              <a:tr h="723900">
                <a:tc>
                  <a:txBody>
                    <a:bodyPr/>
                    <a:lstStyle/>
                    <a:p>
                      <a:pPr algn="ctr" fontAlgn="auto"/>
                      <a:endParaRPr lang="en-US" sz="3100" b="1" dirty="0">
                        <a:solidFill>
                          <a:schemeClr val="bg1"/>
                        </a:solidFill>
                        <a:effectLst/>
                        <a:latin typeface="Tenorite"/>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ase"/>
                      <a:r>
                        <a:rPr lang="en-US" sz="3100" b="0" dirty="0">
                          <a:solidFill>
                            <a:schemeClr val="bg1"/>
                          </a:solidFill>
                          <a:effectLst/>
                          <a:latin typeface="Tenorite"/>
                        </a:rPr>
                        <a:t>Maryland</a:t>
                      </a:r>
                      <a:endParaRPr lang="en-US" b="1" dirty="0">
                        <a:solidFill>
                          <a:schemeClr val="bg1"/>
                        </a:solidFill>
                        <a:effectLst/>
                        <a:latin typeface="Tenorite"/>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ase"/>
                      <a:r>
                        <a:rPr lang="en-US" sz="3100" b="0" dirty="0">
                          <a:solidFill>
                            <a:schemeClr val="bg1"/>
                          </a:solidFill>
                          <a:effectLst/>
                          <a:latin typeface="Tenorite"/>
                        </a:rPr>
                        <a:t>New York</a:t>
                      </a:r>
                      <a:endParaRPr lang="en-US" b="1" dirty="0">
                        <a:solidFill>
                          <a:schemeClr val="bg1"/>
                        </a:solidFill>
                        <a:effectLst/>
                        <a:latin typeface="Tenorite"/>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ase"/>
                      <a:r>
                        <a:rPr lang="en-US" sz="3100" b="0" dirty="0">
                          <a:solidFill>
                            <a:schemeClr val="bg1"/>
                          </a:solidFill>
                          <a:effectLst/>
                          <a:latin typeface="Tenorite"/>
                        </a:rPr>
                        <a:t>Washington</a:t>
                      </a:r>
                      <a:endParaRPr lang="en-US" b="1" dirty="0">
                        <a:solidFill>
                          <a:schemeClr val="bg1"/>
                        </a:solidFill>
                        <a:effectLst/>
                        <a:latin typeface="Tenorite"/>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extLst>
                  <a:ext uri="{0D108BD9-81ED-4DB2-BD59-A6C34878D82A}">
                    <a16:rowId xmlns:a16="http://schemas.microsoft.com/office/drawing/2014/main" val="4242489841"/>
                  </a:ext>
                </a:extLst>
              </a:tr>
              <a:tr h="657225">
                <a:tc>
                  <a:txBody>
                    <a:bodyPr/>
                    <a:lstStyle/>
                    <a:p>
                      <a:pPr algn="ctr" fontAlgn="base"/>
                      <a:r>
                        <a:rPr lang="en-US" sz="2700" dirty="0">
                          <a:solidFill>
                            <a:schemeClr val="bg1"/>
                          </a:solidFill>
                          <a:effectLst/>
                          <a:latin typeface="Tenorite"/>
                        </a:rPr>
                        <a:t>Unemployment</a:t>
                      </a:r>
                      <a:endParaRPr lang="en-US" dirty="0">
                        <a:solidFill>
                          <a:schemeClr val="bg1"/>
                        </a:solidFill>
                        <a:effectLst/>
                        <a:latin typeface="Tenorite"/>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ase"/>
                      <a:r>
                        <a:rPr lang="en-US" sz="2700" dirty="0">
                          <a:solidFill>
                            <a:schemeClr val="bg1"/>
                          </a:solidFill>
                          <a:effectLst/>
                          <a:latin typeface="Tenorite"/>
                        </a:rPr>
                        <a:t>1976 - 2022</a:t>
                      </a:r>
                      <a:endParaRPr lang="en-US" dirty="0">
                        <a:solidFill>
                          <a:schemeClr val="bg1"/>
                        </a:solidFill>
                        <a:effectLst/>
                        <a:latin typeface="Tenorite"/>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ase"/>
                      <a:r>
                        <a:rPr lang="en-US" sz="2700" dirty="0">
                          <a:solidFill>
                            <a:schemeClr val="bg1"/>
                          </a:solidFill>
                          <a:effectLst/>
                          <a:latin typeface="Tenorite"/>
                        </a:rPr>
                        <a:t>1976 - 2022</a:t>
                      </a:r>
                      <a:endParaRPr lang="en-US" dirty="0">
                        <a:solidFill>
                          <a:schemeClr val="bg1"/>
                        </a:solidFill>
                        <a:effectLst/>
                        <a:latin typeface="Tenorite"/>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ase"/>
                      <a:r>
                        <a:rPr lang="en-US" sz="2700" dirty="0">
                          <a:solidFill>
                            <a:schemeClr val="bg1"/>
                          </a:solidFill>
                          <a:effectLst/>
                          <a:latin typeface="Tenorite"/>
                        </a:rPr>
                        <a:t>1976 - 2022</a:t>
                      </a:r>
                      <a:endParaRPr lang="en-US" dirty="0">
                        <a:solidFill>
                          <a:schemeClr val="bg1"/>
                        </a:solidFill>
                        <a:effectLst/>
                        <a:latin typeface="Tenorite"/>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extLst>
                  <a:ext uri="{0D108BD9-81ED-4DB2-BD59-A6C34878D82A}">
                    <a16:rowId xmlns:a16="http://schemas.microsoft.com/office/drawing/2014/main" val="3355724574"/>
                  </a:ext>
                </a:extLst>
              </a:tr>
              <a:tr h="1076325">
                <a:tc>
                  <a:txBody>
                    <a:bodyPr/>
                    <a:lstStyle/>
                    <a:p>
                      <a:pPr algn="ctr" fontAlgn="base"/>
                      <a:r>
                        <a:rPr lang="en-US" sz="2700" dirty="0">
                          <a:solidFill>
                            <a:schemeClr val="bg1"/>
                          </a:solidFill>
                          <a:effectLst/>
                          <a:latin typeface="Tenorite"/>
                        </a:rPr>
                        <a:t>Labor Force Participation</a:t>
                      </a:r>
                      <a:endParaRPr lang="en-US" dirty="0">
                        <a:solidFill>
                          <a:schemeClr val="bg1"/>
                        </a:solidFill>
                        <a:effectLst/>
                        <a:latin typeface="Tenorite"/>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ase"/>
                      <a:r>
                        <a:rPr lang="en-US" sz="2700" dirty="0">
                          <a:solidFill>
                            <a:schemeClr val="bg1"/>
                          </a:solidFill>
                          <a:effectLst/>
                          <a:latin typeface="Tenorite"/>
                        </a:rPr>
                        <a:t>1976 - 2022</a:t>
                      </a:r>
                      <a:endParaRPr lang="en-US" dirty="0">
                        <a:solidFill>
                          <a:schemeClr val="bg1"/>
                        </a:solidFill>
                        <a:effectLst/>
                        <a:latin typeface="Tenorite"/>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ase"/>
                      <a:r>
                        <a:rPr lang="en-US" sz="2700" dirty="0">
                          <a:solidFill>
                            <a:schemeClr val="bg1"/>
                          </a:solidFill>
                          <a:effectLst/>
                          <a:latin typeface="Tenorite"/>
                        </a:rPr>
                        <a:t>1976 - 2022</a:t>
                      </a:r>
                      <a:endParaRPr lang="en-US" dirty="0">
                        <a:solidFill>
                          <a:schemeClr val="bg1"/>
                        </a:solidFill>
                        <a:effectLst/>
                        <a:latin typeface="Tenorite"/>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ase"/>
                      <a:r>
                        <a:rPr lang="en-US" sz="2700" dirty="0">
                          <a:solidFill>
                            <a:schemeClr val="bg1"/>
                          </a:solidFill>
                          <a:effectLst/>
                          <a:latin typeface="Tenorite"/>
                        </a:rPr>
                        <a:t>1976 - 2022</a:t>
                      </a:r>
                      <a:endParaRPr lang="en-US" dirty="0">
                        <a:solidFill>
                          <a:schemeClr val="bg1"/>
                        </a:solidFill>
                        <a:effectLst/>
                        <a:latin typeface="Tenorite"/>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extLst>
                  <a:ext uri="{0D108BD9-81ED-4DB2-BD59-A6C34878D82A}">
                    <a16:rowId xmlns:a16="http://schemas.microsoft.com/office/drawing/2014/main" val="237408522"/>
                  </a:ext>
                </a:extLst>
              </a:tr>
              <a:tr h="657225">
                <a:tc>
                  <a:txBody>
                    <a:bodyPr/>
                    <a:lstStyle/>
                    <a:p>
                      <a:pPr algn="ctr" fontAlgn="base"/>
                      <a:r>
                        <a:rPr lang="en-US" sz="2700" dirty="0">
                          <a:solidFill>
                            <a:schemeClr val="bg1"/>
                          </a:solidFill>
                          <a:effectLst/>
                          <a:latin typeface="Tenorite"/>
                        </a:rPr>
                        <a:t>Crime Statistics</a:t>
                      </a:r>
                      <a:endParaRPr lang="en-US" dirty="0">
                        <a:solidFill>
                          <a:schemeClr val="bg1"/>
                        </a:solidFill>
                        <a:effectLst/>
                        <a:latin typeface="Tenorite"/>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ase"/>
                      <a:r>
                        <a:rPr lang="en-US" sz="2700" dirty="0">
                          <a:solidFill>
                            <a:schemeClr val="bg1"/>
                          </a:solidFill>
                          <a:effectLst/>
                          <a:latin typeface="Tenorite"/>
                        </a:rPr>
                        <a:t>1975 - 2020</a:t>
                      </a:r>
                      <a:endParaRPr lang="en-US" dirty="0">
                        <a:solidFill>
                          <a:schemeClr val="bg1"/>
                        </a:solidFill>
                        <a:effectLst/>
                        <a:latin typeface="Tenorite"/>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ase"/>
                      <a:r>
                        <a:rPr lang="en-US" sz="2700" dirty="0">
                          <a:solidFill>
                            <a:schemeClr val="bg1"/>
                          </a:solidFill>
                          <a:effectLst/>
                          <a:latin typeface="Tenorite"/>
                        </a:rPr>
                        <a:t>1990 - 2022</a:t>
                      </a:r>
                      <a:endParaRPr lang="en-US" dirty="0">
                        <a:solidFill>
                          <a:schemeClr val="bg1"/>
                        </a:solidFill>
                        <a:effectLst/>
                        <a:latin typeface="Tenorite"/>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ctr" fontAlgn="base"/>
                      <a:r>
                        <a:rPr lang="en-US" sz="2700" dirty="0">
                          <a:solidFill>
                            <a:schemeClr val="bg1"/>
                          </a:solidFill>
                          <a:effectLst/>
                          <a:latin typeface="Tenorite"/>
                        </a:rPr>
                        <a:t>2000 - 2022</a:t>
                      </a:r>
                      <a:endParaRPr lang="en-US" dirty="0">
                        <a:solidFill>
                          <a:schemeClr val="bg1"/>
                        </a:solidFill>
                        <a:effectLst/>
                        <a:latin typeface="Tenorite"/>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extLst>
                  <a:ext uri="{0D108BD9-81ED-4DB2-BD59-A6C34878D82A}">
                    <a16:rowId xmlns:a16="http://schemas.microsoft.com/office/drawing/2014/main" val="4294953004"/>
                  </a:ext>
                </a:extLst>
              </a:tr>
            </a:tbl>
          </a:graphicData>
        </a:graphic>
      </p:graphicFrame>
    </p:spTree>
    <p:extLst>
      <p:ext uri="{BB962C8B-B14F-4D97-AF65-F5344CB8AC3E}">
        <p14:creationId xmlns:p14="http://schemas.microsoft.com/office/powerpoint/2010/main" val="3883711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F19D1-2175-67A0-A1EE-8C731F74E210}"/>
              </a:ext>
            </a:extLst>
          </p:cNvPr>
          <p:cNvSpPr>
            <a:spLocks noGrp="1"/>
          </p:cNvSpPr>
          <p:nvPr>
            <p:ph type="title"/>
          </p:nvPr>
        </p:nvSpPr>
        <p:spPr>
          <a:xfrm>
            <a:off x="306373" y="783454"/>
            <a:ext cx="11029616" cy="566738"/>
          </a:xfrm>
        </p:spPr>
        <p:txBody>
          <a:bodyPr>
            <a:noAutofit/>
          </a:bodyPr>
          <a:lstStyle/>
          <a:p>
            <a:r>
              <a:rPr lang="en-US" sz="4000" dirty="0">
                <a:solidFill>
                  <a:srgbClr val="FFFFFF"/>
                </a:solidFill>
              </a:rPr>
              <a:t>Data Structures</a:t>
            </a:r>
          </a:p>
        </p:txBody>
      </p:sp>
      <p:sp>
        <p:nvSpPr>
          <p:cNvPr id="5" name="TextBox 1">
            <a:extLst>
              <a:ext uri="{FF2B5EF4-FFF2-40B4-BE49-F238E27FC236}">
                <a16:creationId xmlns:a16="http://schemas.microsoft.com/office/drawing/2014/main" id="{400FDCFB-3F5B-7F69-1A96-8D20B5E1C239}"/>
              </a:ext>
            </a:extLst>
          </p:cNvPr>
          <p:cNvSpPr txBox="1"/>
          <p:nvPr/>
        </p:nvSpPr>
        <p:spPr>
          <a:xfrm>
            <a:off x="790755" y="1394603"/>
            <a:ext cx="418380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FFFFFF"/>
                </a:solidFill>
              </a:rPr>
              <a:t>Unemployment Data Sets</a:t>
            </a:r>
          </a:p>
        </p:txBody>
      </p:sp>
      <p:sp>
        <p:nvSpPr>
          <p:cNvPr id="6" name="TextBox 2">
            <a:extLst>
              <a:ext uri="{FF2B5EF4-FFF2-40B4-BE49-F238E27FC236}">
                <a16:creationId xmlns:a16="http://schemas.microsoft.com/office/drawing/2014/main" id="{63DDD82E-1459-5464-8612-F2E35799D89C}"/>
              </a:ext>
            </a:extLst>
          </p:cNvPr>
          <p:cNvSpPr txBox="1"/>
          <p:nvPr/>
        </p:nvSpPr>
        <p:spPr>
          <a:xfrm>
            <a:off x="7145546" y="1408980"/>
            <a:ext cx="418380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FFFFFF"/>
                </a:solidFill>
              </a:rPr>
              <a:t>Labor Force Data Sets</a:t>
            </a:r>
          </a:p>
        </p:txBody>
      </p:sp>
      <p:sp>
        <p:nvSpPr>
          <p:cNvPr id="7" name="TextBox 3">
            <a:extLst>
              <a:ext uri="{FF2B5EF4-FFF2-40B4-BE49-F238E27FC236}">
                <a16:creationId xmlns:a16="http://schemas.microsoft.com/office/drawing/2014/main" id="{2B07FE19-13A1-C69C-AB44-B7105ACC6917}"/>
              </a:ext>
            </a:extLst>
          </p:cNvPr>
          <p:cNvSpPr txBox="1"/>
          <p:nvPr/>
        </p:nvSpPr>
        <p:spPr>
          <a:xfrm>
            <a:off x="2659811" y="5520904"/>
            <a:ext cx="657045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FFFFFF"/>
                </a:solidFill>
              </a:rPr>
              <a:t>*Washington Police switched crime reporting systems in 2011 from SRS to NIB</a:t>
            </a:r>
          </a:p>
          <a:p>
            <a:pPr algn="ctr"/>
            <a:r>
              <a:rPr lang="en-US" sz="1200" dirty="0">
                <a:solidFill>
                  <a:srgbClr val="FFFFFF"/>
                </a:solidFill>
              </a:rPr>
              <a:t>-This data set has over 50 Columns. Taking this into account I only included relevant columns</a:t>
            </a:r>
          </a:p>
        </p:txBody>
      </p:sp>
      <p:sp>
        <p:nvSpPr>
          <p:cNvPr id="8" name="TextBox 4">
            <a:extLst>
              <a:ext uri="{FF2B5EF4-FFF2-40B4-BE49-F238E27FC236}">
                <a16:creationId xmlns:a16="http://schemas.microsoft.com/office/drawing/2014/main" id="{E88D6945-42B8-7E40-B8D6-6E3A6CDD4F05}"/>
              </a:ext>
            </a:extLst>
          </p:cNvPr>
          <p:cNvSpPr txBox="1"/>
          <p:nvPr/>
        </p:nvSpPr>
        <p:spPr>
          <a:xfrm>
            <a:off x="3810000" y="3982527"/>
            <a:ext cx="418380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FFFFFF"/>
                </a:solidFill>
              </a:rPr>
              <a:t>Washington Crime Data Set</a:t>
            </a:r>
          </a:p>
        </p:txBody>
      </p:sp>
      <p:graphicFrame>
        <p:nvGraphicFramePr>
          <p:cNvPr id="10" name="Table 9">
            <a:extLst>
              <a:ext uri="{FF2B5EF4-FFF2-40B4-BE49-F238E27FC236}">
                <a16:creationId xmlns:a16="http://schemas.microsoft.com/office/drawing/2014/main" id="{D5FA090D-3455-AF57-2401-FF44CDAF2E93}"/>
              </a:ext>
            </a:extLst>
          </p:cNvPr>
          <p:cNvGraphicFramePr>
            <a:graphicFrameLocks noGrp="1"/>
          </p:cNvGraphicFramePr>
          <p:nvPr>
            <p:extLst>
              <p:ext uri="{D42A27DB-BD31-4B8C-83A1-F6EECF244321}">
                <p14:modId xmlns:p14="http://schemas.microsoft.com/office/powerpoint/2010/main" val="90295232"/>
              </p:ext>
            </p:extLst>
          </p:nvPr>
        </p:nvGraphicFramePr>
        <p:xfrm>
          <a:off x="799475" y="1861278"/>
          <a:ext cx="4495800" cy="1097280"/>
        </p:xfrm>
        <a:graphic>
          <a:graphicData uri="http://schemas.openxmlformats.org/drawingml/2006/table">
            <a:tbl>
              <a:tblPr firstRow="1" bandRow="1">
                <a:tableStyleId>{5C22544A-7EE6-4342-B048-85BDC9FD1C3A}</a:tableStyleId>
              </a:tblPr>
              <a:tblGrid>
                <a:gridCol w="1571625">
                  <a:extLst>
                    <a:ext uri="{9D8B030D-6E8A-4147-A177-3AD203B41FA5}">
                      <a16:colId xmlns:a16="http://schemas.microsoft.com/office/drawing/2014/main" val="632989462"/>
                    </a:ext>
                  </a:extLst>
                </a:gridCol>
                <a:gridCol w="2924175">
                  <a:extLst>
                    <a:ext uri="{9D8B030D-6E8A-4147-A177-3AD203B41FA5}">
                      <a16:colId xmlns:a16="http://schemas.microsoft.com/office/drawing/2014/main" val="120377249"/>
                    </a:ext>
                  </a:extLst>
                </a:gridCol>
              </a:tblGrid>
              <a:tr h="361950">
                <a:tc>
                  <a:txBody>
                    <a:bodyPr/>
                    <a:lstStyle/>
                    <a:p>
                      <a:pPr algn="ctr" fontAlgn="base"/>
                      <a:r>
                        <a:rPr lang="en-US" sz="1800" b="1" dirty="0">
                          <a:solidFill>
                            <a:srgbClr val="000000"/>
                          </a:solidFill>
                          <a:effectLst/>
                          <a:latin typeface="Tenorite"/>
                        </a:rPr>
                        <a:t>Date</a:t>
                      </a:r>
                      <a:endParaRPr lang="en-US" b="1" dirty="0">
                        <a:solidFill>
                          <a:srgbClr val="FFFFFF"/>
                        </a:solidFill>
                        <a:effectLst/>
                        <a:latin typeface="Tenorite"/>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BF7"/>
                    </a:solidFill>
                  </a:tcPr>
                </a:tc>
                <a:tc>
                  <a:txBody>
                    <a:bodyPr/>
                    <a:lstStyle/>
                    <a:p>
                      <a:pPr algn="ctr" fontAlgn="base"/>
                      <a:r>
                        <a:rPr lang="en-US" sz="1800" b="1" dirty="0">
                          <a:solidFill>
                            <a:srgbClr val="000000"/>
                          </a:solidFill>
                          <a:effectLst/>
                          <a:latin typeface="Tenorite"/>
                        </a:rPr>
                        <a:t>Unemployment</a:t>
                      </a:r>
                      <a:endParaRPr lang="en-US" b="1" dirty="0">
                        <a:solidFill>
                          <a:srgbClr val="FFFFFF"/>
                        </a:solidFill>
                        <a:effectLst/>
                        <a:latin typeface="Tenorite"/>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BF7"/>
                    </a:solidFill>
                  </a:tcPr>
                </a:tc>
                <a:extLst>
                  <a:ext uri="{0D108BD9-81ED-4DB2-BD59-A6C34878D82A}">
                    <a16:rowId xmlns:a16="http://schemas.microsoft.com/office/drawing/2014/main" val="1604861653"/>
                  </a:ext>
                </a:extLst>
              </a:tr>
              <a:tr h="361950">
                <a:tc>
                  <a:txBody>
                    <a:bodyPr/>
                    <a:lstStyle/>
                    <a:p>
                      <a:pPr algn="ctr" fontAlgn="base"/>
                      <a:r>
                        <a:rPr lang="en-US" sz="1800" dirty="0">
                          <a:effectLst/>
                          <a:latin typeface="Tenorite"/>
                        </a:rPr>
                        <a:t>1976-01-01</a:t>
                      </a:r>
                      <a:endParaRPr lang="en-US" dirty="0">
                        <a:effectLst/>
                        <a:latin typeface="Tenorite"/>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BF7"/>
                    </a:solidFill>
                  </a:tcPr>
                </a:tc>
                <a:tc>
                  <a:txBody>
                    <a:bodyPr/>
                    <a:lstStyle/>
                    <a:p>
                      <a:pPr algn="ctr" fontAlgn="base"/>
                      <a:r>
                        <a:rPr lang="en-US" sz="1800" dirty="0">
                          <a:effectLst/>
                          <a:latin typeface="Tenorite"/>
                        </a:rPr>
                        <a:t>8.7833333333333333</a:t>
                      </a:r>
                      <a:endParaRPr lang="en-US" dirty="0">
                        <a:effectLst/>
                        <a:latin typeface="Tenorite"/>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BF7"/>
                    </a:solidFill>
                  </a:tcPr>
                </a:tc>
                <a:extLst>
                  <a:ext uri="{0D108BD9-81ED-4DB2-BD59-A6C34878D82A}">
                    <a16:rowId xmlns:a16="http://schemas.microsoft.com/office/drawing/2014/main" val="4077212215"/>
                  </a:ext>
                </a:extLst>
              </a:tr>
              <a:tr h="361950">
                <a:tc>
                  <a:txBody>
                    <a:bodyPr/>
                    <a:lstStyle/>
                    <a:p>
                      <a:pPr algn="ctr" fontAlgn="base"/>
                      <a:r>
                        <a:rPr lang="en-US" sz="1800" dirty="0">
                          <a:effectLst/>
                          <a:latin typeface="Tenorite"/>
                        </a:rPr>
                        <a:t>Numeric</a:t>
                      </a:r>
                      <a:endParaRPr lang="en-US" dirty="0">
                        <a:effectLst/>
                        <a:latin typeface="Tenorite"/>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BF7"/>
                    </a:solidFill>
                  </a:tcPr>
                </a:tc>
                <a:tc>
                  <a:txBody>
                    <a:bodyPr/>
                    <a:lstStyle/>
                    <a:p>
                      <a:pPr algn="ctr" fontAlgn="base"/>
                      <a:r>
                        <a:rPr lang="en-US" sz="1800" dirty="0">
                          <a:effectLst/>
                          <a:latin typeface="Tenorite"/>
                        </a:rPr>
                        <a:t>Numeric</a:t>
                      </a:r>
                      <a:endParaRPr lang="en-US" dirty="0">
                        <a:effectLst/>
                        <a:latin typeface="Tenorite"/>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BF7"/>
                    </a:solidFill>
                  </a:tcPr>
                </a:tc>
                <a:extLst>
                  <a:ext uri="{0D108BD9-81ED-4DB2-BD59-A6C34878D82A}">
                    <a16:rowId xmlns:a16="http://schemas.microsoft.com/office/drawing/2014/main" val="2134972729"/>
                  </a:ext>
                </a:extLst>
              </a:tr>
            </a:tbl>
          </a:graphicData>
        </a:graphic>
      </p:graphicFrame>
      <p:graphicFrame>
        <p:nvGraphicFramePr>
          <p:cNvPr id="12" name="Table 11">
            <a:extLst>
              <a:ext uri="{FF2B5EF4-FFF2-40B4-BE49-F238E27FC236}">
                <a16:creationId xmlns:a16="http://schemas.microsoft.com/office/drawing/2014/main" id="{C17F94BD-A751-0462-ABFF-459E572356FA}"/>
              </a:ext>
            </a:extLst>
          </p:cNvPr>
          <p:cNvGraphicFramePr>
            <a:graphicFrameLocks noGrp="1"/>
          </p:cNvGraphicFramePr>
          <p:nvPr>
            <p:extLst>
              <p:ext uri="{D42A27DB-BD31-4B8C-83A1-F6EECF244321}">
                <p14:modId xmlns:p14="http://schemas.microsoft.com/office/powerpoint/2010/main" val="651161622"/>
              </p:ext>
            </p:extLst>
          </p:nvPr>
        </p:nvGraphicFramePr>
        <p:xfrm>
          <a:off x="7148903" y="1768590"/>
          <a:ext cx="4514850" cy="1097280"/>
        </p:xfrm>
        <a:graphic>
          <a:graphicData uri="http://schemas.openxmlformats.org/drawingml/2006/table">
            <a:tbl>
              <a:tblPr firstRow="1" bandRow="1">
                <a:tableStyleId>{5C22544A-7EE6-4342-B048-85BDC9FD1C3A}</a:tableStyleId>
              </a:tblPr>
              <a:tblGrid>
                <a:gridCol w="1581150">
                  <a:extLst>
                    <a:ext uri="{9D8B030D-6E8A-4147-A177-3AD203B41FA5}">
                      <a16:colId xmlns:a16="http://schemas.microsoft.com/office/drawing/2014/main" val="3444910579"/>
                    </a:ext>
                  </a:extLst>
                </a:gridCol>
                <a:gridCol w="2933700">
                  <a:extLst>
                    <a:ext uri="{9D8B030D-6E8A-4147-A177-3AD203B41FA5}">
                      <a16:colId xmlns:a16="http://schemas.microsoft.com/office/drawing/2014/main" val="3576314723"/>
                    </a:ext>
                  </a:extLst>
                </a:gridCol>
              </a:tblGrid>
              <a:tr h="361950">
                <a:tc>
                  <a:txBody>
                    <a:bodyPr/>
                    <a:lstStyle/>
                    <a:p>
                      <a:pPr algn="ctr" fontAlgn="base"/>
                      <a:r>
                        <a:rPr lang="en-US" sz="1800" b="1">
                          <a:solidFill>
                            <a:srgbClr val="000000"/>
                          </a:solidFill>
                          <a:effectLst/>
                          <a:latin typeface="Tenorite" panose="00000500000000000000" pitchFamily="2" charset="0"/>
                        </a:rPr>
                        <a:t>Date</a:t>
                      </a:r>
                      <a:endParaRPr lang="en-US" b="1">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BF7"/>
                    </a:solidFill>
                  </a:tcPr>
                </a:tc>
                <a:tc>
                  <a:txBody>
                    <a:bodyPr/>
                    <a:lstStyle/>
                    <a:p>
                      <a:pPr algn="ctr" fontAlgn="base"/>
                      <a:r>
                        <a:rPr lang="en-US" sz="1800" b="1">
                          <a:solidFill>
                            <a:srgbClr val="000000"/>
                          </a:solidFill>
                          <a:effectLst/>
                          <a:latin typeface="Tenorite" panose="00000500000000000000" pitchFamily="2" charset="0"/>
                        </a:rPr>
                        <a:t>Labor Force</a:t>
                      </a:r>
                      <a:endParaRPr lang="en-US" b="1">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BF7"/>
                    </a:solidFill>
                  </a:tcPr>
                </a:tc>
                <a:extLst>
                  <a:ext uri="{0D108BD9-81ED-4DB2-BD59-A6C34878D82A}">
                    <a16:rowId xmlns:a16="http://schemas.microsoft.com/office/drawing/2014/main" val="2128038974"/>
                  </a:ext>
                </a:extLst>
              </a:tr>
              <a:tr h="361950">
                <a:tc>
                  <a:txBody>
                    <a:bodyPr/>
                    <a:lstStyle/>
                    <a:p>
                      <a:pPr algn="ctr" fontAlgn="base"/>
                      <a:r>
                        <a:rPr lang="en-US" sz="1800">
                          <a:effectLst/>
                          <a:latin typeface="Tenorite" panose="00000500000000000000" pitchFamily="2" charset="0"/>
                        </a:rPr>
                        <a:t>1976-01-01</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BF7"/>
                    </a:solidFill>
                  </a:tcPr>
                </a:tc>
                <a:tc>
                  <a:txBody>
                    <a:bodyPr/>
                    <a:lstStyle/>
                    <a:p>
                      <a:pPr algn="ctr" fontAlgn="base"/>
                      <a:r>
                        <a:rPr lang="en-US" sz="1800">
                          <a:effectLst/>
                          <a:latin typeface="Tenorite" panose="00000500000000000000" pitchFamily="2" charset="0"/>
                        </a:rPr>
                        <a:t>61.3916666666666667</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BF7"/>
                    </a:solidFill>
                  </a:tcPr>
                </a:tc>
                <a:extLst>
                  <a:ext uri="{0D108BD9-81ED-4DB2-BD59-A6C34878D82A}">
                    <a16:rowId xmlns:a16="http://schemas.microsoft.com/office/drawing/2014/main" val="3214708351"/>
                  </a:ext>
                </a:extLst>
              </a:tr>
              <a:tr h="361950">
                <a:tc>
                  <a:txBody>
                    <a:bodyPr/>
                    <a:lstStyle/>
                    <a:p>
                      <a:pPr algn="ctr" fontAlgn="base"/>
                      <a:r>
                        <a:rPr lang="en-US" sz="1800">
                          <a:effectLst/>
                          <a:latin typeface="Tenorite" panose="00000500000000000000" pitchFamily="2" charset="0"/>
                        </a:rPr>
                        <a:t>Numeric</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BF7"/>
                    </a:solidFill>
                  </a:tcPr>
                </a:tc>
                <a:tc>
                  <a:txBody>
                    <a:bodyPr/>
                    <a:lstStyle/>
                    <a:p>
                      <a:pPr algn="ctr" fontAlgn="base"/>
                      <a:r>
                        <a:rPr lang="en-US" sz="1800">
                          <a:effectLst/>
                          <a:latin typeface="Tenorite" panose="00000500000000000000" pitchFamily="2" charset="0"/>
                        </a:rPr>
                        <a:t>Numeric</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BF7"/>
                    </a:solidFill>
                  </a:tcPr>
                </a:tc>
                <a:extLst>
                  <a:ext uri="{0D108BD9-81ED-4DB2-BD59-A6C34878D82A}">
                    <a16:rowId xmlns:a16="http://schemas.microsoft.com/office/drawing/2014/main" val="2049760657"/>
                  </a:ext>
                </a:extLst>
              </a:tr>
            </a:tbl>
          </a:graphicData>
        </a:graphic>
      </p:graphicFrame>
      <p:graphicFrame>
        <p:nvGraphicFramePr>
          <p:cNvPr id="16" name="Table 15">
            <a:extLst>
              <a:ext uri="{FF2B5EF4-FFF2-40B4-BE49-F238E27FC236}">
                <a16:creationId xmlns:a16="http://schemas.microsoft.com/office/drawing/2014/main" id="{B4015740-36F4-EC3B-ED6F-2E9C6A68730D}"/>
              </a:ext>
            </a:extLst>
          </p:cNvPr>
          <p:cNvGraphicFramePr>
            <a:graphicFrameLocks noGrp="1"/>
          </p:cNvGraphicFramePr>
          <p:nvPr>
            <p:extLst>
              <p:ext uri="{D42A27DB-BD31-4B8C-83A1-F6EECF244321}">
                <p14:modId xmlns:p14="http://schemas.microsoft.com/office/powerpoint/2010/main" val="2951131976"/>
              </p:ext>
            </p:extLst>
          </p:nvPr>
        </p:nvGraphicFramePr>
        <p:xfrm>
          <a:off x="1751039" y="4339043"/>
          <a:ext cx="8115300" cy="1102995"/>
        </p:xfrm>
        <a:graphic>
          <a:graphicData uri="http://schemas.openxmlformats.org/drawingml/2006/table">
            <a:tbl>
              <a:tblPr firstRow="1" bandRow="1">
                <a:tableStyleId>{5C22544A-7EE6-4342-B048-85BDC9FD1C3A}</a:tableStyleId>
              </a:tblPr>
              <a:tblGrid>
                <a:gridCol w="1352550">
                  <a:extLst>
                    <a:ext uri="{9D8B030D-6E8A-4147-A177-3AD203B41FA5}">
                      <a16:colId xmlns:a16="http://schemas.microsoft.com/office/drawing/2014/main" val="3093455195"/>
                    </a:ext>
                  </a:extLst>
                </a:gridCol>
                <a:gridCol w="1352550">
                  <a:extLst>
                    <a:ext uri="{9D8B030D-6E8A-4147-A177-3AD203B41FA5}">
                      <a16:colId xmlns:a16="http://schemas.microsoft.com/office/drawing/2014/main" val="276669888"/>
                    </a:ext>
                  </a:extLst>
                </a:gridCol>
                <a:gridCol w="1352550">
                  <a:extLst>
                    <a:ext uri="{9D8B030D-6E8A-4147-A177-3AD203B41FA5}">
                      <a16:colId xmlns:a16="http://schemas.microsoft.com/office/drawing/2014/main" val="3669423029"/>
                    </a:ext>
                  </a:extLst>
                </a:gridCol>
                <a:gridCol w="1352550">
                  <a:extLst>
                    <a:ext uri="{9D8B030D-6E8A-4147-A177-3AD203B41FA5}">
                      <a16:colId xmlns:a16="http://schemas.microsoft.com/office/drawing/2014/main" val="3654378421"/>
                    </a:ext>
                  </a:extLst>
                </a:gridCol>
                <a:gridCol w="1352550">
                  <a:extLst>
                    <a:ext uri="{9D8B030D-6E8A-4147-A177-3AD203B41FA5}">
                      <a16:colId xmlns:a16="http://schemas.microsoft.com/office/drawing/2014/main" val="541944663"/>
                    </a:ext>
                  </a:extLst>
                </a:gridCol>
                <a:gridCol w="1352550">
                  <a:extLst>
                    <a:ext uri="{9D8B030D-6E8A-4147-A177-3AD203B41FA5}">
                      <a16:colId xmlns:a16="http://schemas.microsoft.com/office/drawing/2014/main" val="2449245906"/>
                    </a:ext>
                  </a:extLst>
                </a:gridCol>
              </a:tblGrid>
              <a:tr h="371475">
                <a:tc>
                  <a:txBody>
                    <a:bodyPr/>
                    <a:lstStyle/>
                    <a:p>
                      <a:pPr algn="ctr" fontAlgn="base"/>
                      <a:r>
                        <a:rPr lang="en-US" sz="1800" b="1">
                          <a:solidFill>
                            <a:srgbClr val="000000"/>
                          </a:solidFill>
                          <a:effectLst/>
                          <a:latin typeface="Tenorite" panose="00000500000000000000" pitchFamily="2" charset="0"/>
                        </a:rPr>
                        <a:t>Year</a:t>
                      </a:r>
                      <a:endParaRPr lang="en-US" b="1">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F0D9"/>
                    </a:solidFill>
                  </a:tcPr>
                </a:tc>
                <a:tc>
                  <a:txBody>
                    <a:bodyPr/>
                    <a:lstStyle/>
                    <a:p>
                      <a:pPr algn="ctr" fontAlgn="base"/>
                      <a:r>
                        <a:rPr lang="en-US" sz="1800" b="1">
                          <a:solidFill>
                            <a:srgbClr val="000000"/>
                          </a:solidFill>
                          <a:effectLst/>
                          <a:latin typeface="Tenorite" panose="00000500000000000000" pitchFamily="2" charset="0"/>
                        </a:rPr>
                        <a:t>County</a:t>
                      </a:r>
                      <a:endParaRPr lang="en-US" b="1">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F0D9"/>
                    </a:solidFill>
                  </a:tcPr>
                </a:tc>
                <a:tc>
                  <a:txBody>
                    <a:bodyPr/>
                    <a:lstStyle/>
                    <a:p>
                      <a:pPr algn="ctr" fontAlgn="base"/>
                      <a:r>
                        <a:rPr lang="en-US" sz="1800" b="1">
                          <a:solidFill>
                            <a:srgbClr val="000000"/>
                          </a:solidFill>
                          <a:effectLst/>
                          <a:latin typeface="Tenorite" panose="00000500000000000000" pitchFamily="2" charset="0"/>
                        </a:rPr>
                        <a:t>Pop_Total</a:t>
                      </a:r>
                      <a:endParaRPr lang="en-US" b="1">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F0D9"/>
                    </a:solidFill>
                  </a:tcPr>
                </a:tc>
                <a:tc>
                  <a:txBody>
                    <a:bodyPr/>
                    <a:lstStyle/>
                    <a:p>
                      <a:pPr algn="ctr" fontAlgn="base"/>
                      <a:r>
                        <a:rPr lang="en-US" sz="1800" b="1">
                          <a:solidFill>
                            <a:srgbClr val="000000"/>
                          </a:solidFill>
                          <a:effectLst/>
                          <a:latin typeface="Tenorite" panose="00000500000000000000" pitchFamily="2" charset="0"/>
                        </a:rPr>
                        <a:t>SRS_TOTAL</a:t>
                      </a:r>
                      <a:endParaRPr lang="en-US" b="1">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F0D9"/>
                    </a:solidFill>
                  </a:tcPr>
                </a:tc>
                <a:tc>
                  <a:txBody>
                    <a:bodyPr/>
                    <a:lstStyle/>
                    <a:p>
                      <a:pPr algn="ctr" fontAlgn="base"/>
                      <a:r>
                        <a:rPr lang="en-US" sz="1800" b="1">
                          <a:solidFill>
                            <a:srgbClr val="000000"/>
                          </a:solidFill>
                          <a:effectLst/>
                          <a:latin typeface="Tenorite" panose="00000500000000000000" pitchFamily="2" charset="0"/>
                        </a:rPr>
                        <a:t>NIB Total</a:t>
                      </a:r>
                      <a:endParaRPr lang="en-US" b="1">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F0D9"/>
                    </a:solidFill>
                  </a:tcPr>
                </a:tc>
                <a:tc>
                  <a:txBody>
                    <a:bodyPr/>
                    <a:lstStyle/>
                    <a:p>
                      <a:pPr algn="ctr" fontAlgn="base"/>
                      <a:r>
                        <a:rPr lang="en-US" sz="1800" b="1">
                          <a:solidFill>
                            <a:srgbClr val="000000"/>
                          </a:solidFill>
                          <a:effectLst/>
                          <a:latin typeface="Tenorite" panose="00000500000000000000" pitchFamily="2" charset="0"/>
                        </a:rPr>
                        <a:t>-</a:t>
                      </a:r>
                      <a:endParaRPr lang="en-US" b="1">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F0D9"/>
                    </a:solidFill>
                  </a:tcPr>
                </a:tc>
                <a:extLst>
                  <a:ext uri="{0D108BD9-81ED-4DB2-BD59-A6C34878D82A}">
                    <a16:rowId xmlns:a16="http://schemas.microsoft.com/office/drawing/2014/main" val="1896825341"/>
                  </a:ext>
                </a:extLst>
              </a:tr>
              <a:tr h="361950">
                <a:tc>
                  <a:txBody>
                    <a:bodyPr/>
                    <a:lstStyle/>
                    <a:p>
                      <a:pPr algn="ctr" fontAlgn="base"/>
                      <a:r>
                        <a:rPr lang="en-US" sz="1800">
                          <a:effectLst/>
                          <a:latin typeface="Tenorite" panose="00000500000000000000" pitchFamily="2" charset="0"/>
                        </a:rPr>
                        <a:t>1990</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F0D9"/>
                    </a:solidFill>
                  </a:tcPr>
                </a:tc>
                <a:tc>
                  <a:txBody>
                    <a:bodyPr/>
                    <a:lstStyle/>
                    <a:p>
                      <a:pPr algn="ctr" fontAlgn="base"/>
                      <a:r>
                        <a:rPr lang="en-US" sz="1800">
                          <a:effectLst/>
                          <a:latin typeface="Tenorite" panose="00000500000000000000" pitchFamily="2" charset="0"/>
                        </a:rPr>
                        <a:t>STATE</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F0D9"/>
                    </a:solidFill>
                  </a:tcPr>
                </a:tc>
                <a:tc>
                  <a:txBody>
                    <a:bodyPr/>
                    <a:lstStyle/>
                    <a:p>
                      <a:pPr algn="ctr" fontAlgn="base"/>
                      <a:r>
                        <a:rPr lang="en-US" sz="1800">
                          <a:effectLst/>
                          <a:latin typeface="Tenorite" panose="00000500000000000000" pitchFamily="2" charset="0"/>
                        </a:rPr>
                        <a:t>4866692</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F0D9"/>
                    </a:solidFill>
                  </a:tcPr>
                </a:tc>
                <a:tc>
                  <a:txBody>
                    <a:bodyPr/>
                    <a:lstStyle/>
                    <a:p>
                      <a:pPr algn="ctr" fontAlgn="base"/>
                      <a:r>
                        <a:rPr lang="en-US" sz="1800">
                          <a:effectLst/>
                          <a:latin typeface="Tenorite" panose="00000500000000000000" pitchFamily="2" charset="0"/>
                        </a:rPr>
                        <a:t>300546</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F0D9"/>
                    </a:solidFill>
                  </a:tcPr>
                </a:tc>
                <a:tc>
                  <a:txBody>
                    <a:bodyPr/>
                    <a:lstStyle/>
                    <a:p>
                      <a:pPr algn="ctr" fontAlgn="base"/>
                      <a:r>
                        <a:rPr lang="en-US" sz="1800">
                          <a:effectLst/>
                          <a:latin typeface="Tenorite" panose="00000500000000000000" pitchFamily="2" charset="0"/>
                        </a:rPr>
                        <a:t>*</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F0D9"/>
                    </a:solidFill>
                  </a:tcPr>
                </a:tc>
                <a:tc>
                  <a:txBody>
                    <a:bodyPr/>
                    <a:lstStyle/>
                    <a:p>
                      <a:pPr algn="ctr" fontAlgn="base"/>
                      <a:r>
                        <a:rPr lang="en-US" sz="1800">
                          <a:effectLst/>
                          <a:latin typeface="Tenorite" panose="00000500000000000000" pitchFamily="2" charset="0"/>
                        </a:rPr>
                        <a:t>-</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F0D9"/>
                    </a:solidFill>
                  </a:tcPr>
                </a:tc>
                <a:extLst>
                  <a:ext uri="{0D108BD9-81ED-4DB2-BD59-A6C34878D82A}">
                    <a16:rowId xmlns:a16="http://schemas.microsoft.com/office/drawing/2014/main" val="594100181"/>
                  </a:ext>
                </a:extLst>
              </a:tr>
              <a:tr h="361950">
                <a:tc>
                  <a:txBody>
                    <a:bodyPr/>
                    <a:lstStyle/>
                    <a:p>
                      <a:pPr algn="ctr" fontAlgn="base"/>
                      <a:r>
                        <a:rPr lang="en-US" sz="1800">
                          <a:effectLst/>
                          <a:latin typeface="Tenorite" panose="00000500000000000000" pitchFamily="2" charset="0"/>
                        </a:rPr>
                        <a:t>Numeric</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F0D9"/>
                    </a:solidFill>
                  </a:tcPr>
                </a:tc>
                <a:tc>
                  <a:txBody>
                    <a:bodyPr/>
                    <a:lstStyle/>
                    <a:p>
                      <a:pPr algn="ctr" fontAlgn="base"/>
                      <a:r>
                        <a:rPr lang="en-US" sz="1800">
                          <a:effectLst/>
                          <a:latin typeface="Tenorite" panose="00000500000000000000" pitchFamily="2" charset="0"/>
                        </a:rPr>
                        <a:t>Character</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F0D9"/>
                    </a:solidFill>
                  </a:tcPr>
                </a:tc>
                <a:tc>
                  <a:txBody>
                    <a:bodyPr/>
                    <a:lstStyle/>
                    <a:p>
                      <a:pPr algn="ctr" fontAlgn="base"/>
                      <a:r>
                        <a:rPr lang="en-US" sz="1800">
                          <a:effectLst/>
                          <a:latin typeface="Tenorite" panose="00000500000000000000" pitchFamily="2" charset="0"/>
                        </a:rPr>
                        <a:t>Numeric</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F0D9"/>
                    </a:solidFill>
                  </a:tcPr>
                </a:tc>
                <a:tc>
                  <a:txBody>
                    <a:bodyPr/>
                    <a:lstStyle/>
                    <a:p>
                      <a:pPr algn="ctr" fontAlgn="base"/>
                      <a:r>
                        <a:rPr lang="en-US" sz="1800">
                          <a:effectLst/>
                          <a:latin typeface="Tenorite" panose="00000500000000000000" pitchFamily="2" charset="0"/>
                        </a:rPr>
                        <a:t>Numeric</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F0D9"/>
                    </a:solidFill>
                  </a:tcPr>
                </a:tc>
                <a:tc>
                  <a:txBody>
                    <a:bodyPr/>
                    <a:lstStyle/>
                    <a:p>
                      <a:pPr algn="ctr" fontAlgn="base"/>
                      <a:r>
                        <a:rPr lang="en-US" sz="1800">
                          <a:effectLst/>
                          <a:latin typeface="Tenorite" panose="00000500000000000000" pitchFamily="2" charset="0"/>
                        </a:rPr>
                        <a:t>Numeric</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F0D9"/>
                    </a:solidFill>
                  </a:tcPr>
                </a:tc>
                <a:tc>
                  <a:txBody>
                    <a:bodyPr/>
                    <a:lstStyle/>
                    <a:p>
                      <a:pPr algn="ctr" fontAlgn="base"/>
                      <a:r>
                        <a:rPr lang="en-US" sz="1800">
                          <a:effectLst/>
                          <a:latin typeface="Tenorite" panose="00000500000000000000" pitchFamily="2" charset="0"/>
                        </a:rPr>
                        <a:t>-</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F0D9"/>
                    </a:solidFill>
                  </a:tcPr>
                </a:tc>
                <a:extLst>
                  <a:ext uri="{0D108BD9-81ED-4DB2-BD59-A6C34878D82A}">
                    <a16:rowId xmlns:a16="http://schemas.microsoft.com/office/drawing/2014/main" val="2802905483"/>
                  </a:ext>
                </a:extLst>
              </a:tr>
            </a:tbl>
          </a:graphicData>
        </a:graphic>
      </p:graphicFrame>
    </p:spTree>
    <p:extLst>
      <p:ext uri="{BB962C8B-B14F-4D97-AF65-F5344CB8AC3E}">
        <p14:creationId xmlns:p14="http://schemas.microsoft.com/office/powerpoint/2010/main" val="1363323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642AF-7B96-DAB3-69EC-58845156D505}"/>
              </a:ext>
            </a:extLst>
          </p:cNvPr>
          <p:cNvSpPr>
            <a:spLocks noGrp="1"/>
          </p:cNvSpPr>
          <p:nvPr>
            <p:ph type="title"/>
          </p:nvPr>
        </p:nvSpPr>
        <p:spPr>
          <a:xfrm>
            <a:off x="581192" y="5262296"/>
            <a:ext cx="6605973" cy="689514"/>
          </a:xfrm>
        </p:spPr>
        <p:txBody>
          <a:bodyPr anchor="ctr">
            <a:normAutofit/>
          </a:bodyPr>
          <a:lstStyle/>
          <a:p>
            <a:pPr>
              <a:lnSpc>
                <a:spcPct val="90000"/>
              </a:lnSpc>
            </a:pPr>
            <a:r>
              <a:rPr lang="en-US" sz="3600" dirty="0">
                <a:solidFill>
                  <a:schemeClr val="bg1"/>
                </a:solidFill>
              </a:rPr>
              <a:t>Data structures cont.</a:t>
            </a:r>
            <a:endParaRPr lang="en-US" dirty="0">
              <a:solidFill>
                <a:schemeClr val="bg1"/>
              </a:solidFill>
            </a:endParaRPr>
          </a:p>
        </p:txBody>
      </p:sp>
      <p:pic>
        <p:nvPicPr>
          <p:cNvPr id="5" name="Picture Placeholder 4" descr="A light shining through the water&#10;&#10;Description automatically generated">
            <a:extLst>
              <a:ext uri="{FF2B5EF4-FFF2-40B4-BE49-F238E27FC236}">
                <a16:creationId xmlns:a16="http://schemas.microsoft.com/office/drawing/2014/main" id="{A26F67CE-C430-5D52-4D78-E7B510A2F197}"/>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b="40425"/>
          <a:stretch/>
        </p:blipFill>
        <p:spPr>
          <a:xfrm>
            <a:off x="447816" y="601200"/>
            <a:ext cx="11292840" cy="4204800"/>
          </a:xfrm>
          <a:noFill/>
        </p:spPr>
      </p:pic>
      <p:sp>
        <p:nvSpPr>
          <p:cNvPr id="8" name="TextBox 1">
            <a:extLst>
              <a:ext uri="{FF2B5EF4-FFF2-40B4-BE49-F238E27FC236}">
                <a16:creationId xmlns:a16="http://schemas.microsoft.com/office/drawing/2014/main" id="{FD01E31A-A518-7F78-AD6B-5C6BE447F396}"/>
              </a:ext>
            </a:extLst>
          </p:cNvPr>
          <p:cNvSpPr txBox="1"/>
          <p:nvPr/>
        </p:nvSpPr>
        <p:spPr>
          <a:xfrm>
            <a:off x="3119887" y="2674187"/>
            <a:ext cx="6570450"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FFFFFF"/>
                </a:solidFill>
              </a:rPr>
              <a:t>-This data set has over 30 Columns. Taking this into account I only included relevant columns</a:t>
            </a:r>
          </a:p>
        </p:txBody>
      </p:sp>
      <p:sp>
        <p:nvSpPr>
          <p:cNvPr id="9" name="TextBox 2">
            <a:extLst>
              <a:ext uri="{FF2B5EF4-FFF2-40B4-BE49-F238E27FC236}">
                <a16:creationId xmlns:a16="http://schemas.microsoft.com/office/drawing/2014/main" id="{8F220D51-C97F-7701-F91E-1FDA51AABAB8}"/>
              </a:ext>
            </a:extLst>
          </p:cNvPr>
          <p:cNvSpPr txBox="1"/>
          <p:nvPr/>
        </p:nvSpPr>
        <p:spPr>
          <a:xfrm>
            <a:off x="3896264" y="704490"/>
            <a:ext cx="418380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FFFFFF"/>
                </a:solidFill>
              </a:rPr>
              <a:t>Maryland Crime Data Set</a:t>
            </a:r>
          </a:p>
        </p:txBody>
      </p:sp>
      <p:sp>
        <p:nvSpPr>
          <p:cNvPr id="10" name="TextBox 3">
            <a:extLst>
              <a:ext uri="{FF2B5EF4-FFF2-40B4-BE49-F238E27FC236}">
                <a16:creationId xmlns:a16="http://schemas.microsoft.com/office/drawing/2014/main" id="{50A0576A-D2D8-87F9-7775-70509712A7F5}"/>
              </a:ext>
            </a:extLst>
          </p:cNvPr>
          <p:cNvSpPr txBox="1"/>
          <p:nvPr/>
        </p:nvSpPr>
        <p:spPr>
          <a:xfrm>
            <a:off x="2947357" y="4888300"/>
            <a:ext cx="6570450"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-Only relevant columns were included </a:t>
            </a:r>
          </a:p>
        </p:txBody>
      </p:sp>
      <p:sp>
        <p:nvSpPr>
          <p:cNvPr id="12" name="TextBox 4">
            <a:extLst>
              <a:ext uri="{FF2B5EF4-FFF2-40B4-BE49-F238E27FC236}">
                <a16:creationId xmlns:a16="http://schemas.microsoft.com/office/drawing/2014/main" id="{BF6E1B1A-41F8-07C6-08B5-FD5D68E4AFA7}"/>
              </a:ext>
            </a:extLst>
          </p:cNvPr>
          <p:cNvSpPr txBox="1"/>
          <p:nvPr/>
        </p:nvSpPr>
        <p:spPr>
          <a:xfrm>
            <a:off x="3982527" y="3234905"/>
            <a:ext cx="418380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FFFFFF"/>
                </a:solidFill>
              </a:rPr>
              <a:t>New York Crime Data Set</a:t>
            </a:r>
          </a:p>
        </p:txBody>
      </p:sp>
      <p:graphicFrame>
        <p:nvGraphicFramePr>
          <p:cNvPr id="14" name="Table 13">
            <a:extLst>
              <a:ext uri="{FF2B5EF4-FFF2-40B4-BE49-F238E27FC236}">
                <a16:creationId xmlns:a16="http://schemas.microsoft.com/office/drawing/2014/main" id="{8C474E09-8F3A-B27B-CE88-724739427285}"/>
              </a:ext>
            </a:extLst>
          </p:cNvPr>
          <p:cNvGraphicFramePr>
            <a:graphicFrameLocks noGrp="1"/>
          </p:cNvGraphicFramePr>
          <p:nvPr>
            <p:extLst>
              <p:ext uri="{D42A27DB-BD31-4B8C-83A1-F6EECF244321}">
                <p14:modId xmlns:p14="http://schemas.microsoft.com/office/powerpoint/2010/main" val="1968536997"/>
              </p:ext>
            </p:extLst>
          </p:nvPr>
        </p:nvGraphicFramePr>
        <p:xfrm>
          <a:off x="2714625" y="1216342"/>
          <a:ext cx="6762750" cy="1377315"/>
        </p:xfrm>
        <a:graphic>
          <a:graphicData uri="http://schemas.openxmlformats.org/drawingml/2006/table">
            <a:tbl>
              <a:tblPr firstRow="1" bandRow="1">
                <a:tableStyleId>{5C22544A-7EE6-4342-B048-85BDC9FD1C3A}</a:tableStyleId>
              </a:tblPr>
              <a:tblGrid>
                <a:gridCol w="1352550">
                  <a:extLst>
                    <a:ext uri="{9D8B030D-6E8A-4147-A177-3AD203B41FA5}">
                      <a16:colId xmlns:a16="http://schemas.microsoft.com/office/drawing/2014/main" val="805312760"/>
                    </a:ext>
                  </a:extLst>
                </a:gridCol>
                <a:gridCol w="1352550">
                  <a:extLst>
                    <a:ext uri="{9D8B030D-6E8A-4147-A177-3AD203B41FA5}">
                      <a16:colId xmlns:a16="http://schemas.microsoft.com/office/drawing/2014/main" val="2155283301"/>
                    </a:ext>
                  </a:extLst>
                </a:gridCol>
                <a:gridCol w="1352550">
                  <a:extLst>
                    <a:ext uri="{9D8B030D-6E8A-4147-A177-3AD203B41FA5}">
                      <a16:colId xmlns:a16="http://schemas.microsoft.com/office/drawing/2014/main" val="1058298945"/>
                    </a:ext>
                  </a:extLst>
                </a:gridCol>
                <a:gridCol w="1352550">
                  <a:extLst>
                    <a:ext uri="{9D8B030D-6E8A-4147-A177-3AD203B41FA5}">
                      <a16:colId xmlns:a16="http://schemas.microsoft.com/office/drawing/2014/main" val="1945227216"/>
                    </a:ext>
                  </a:extLst>
                </a:gridCol>
                <a:gridCol w="1352550">
                  <a:extLst>
                    <a:ext uri="{9D8B030D-6E8A-4147-A177-3AD203B41FA5}">
                      <a16:colId xmlns:a16="http://schemas.microsoft.com/office/drawing/2014/main" val="3523685799"/>
                    </a:ext>
                  </a:extLst>
                </a:gridCol>
              </a:tblGrid>
              <a:tr h="371475">
                <a:tc>
                  <a:txBody>
                    <a:bodyPr/>
                    <a:lstStyle/>
                    <a:p>
                      <a:pPr algn="ctr" fontAlgn="base"/>
                      <a:r>
                        <a:rPr lang="en-US" sz="1800" b="1">
                          <a:solidFill>
                            <a:srgbClr val="000000"/>
                          </a:solidFill>
                          <a:effectLst/>
                          <a:latin typeface="Tenorite" panose="00000500000000000000" pitchFamily="2" charset="0"/>
                        </a:rPr>
                        <a:t>Jurisdiction</a:t>
                      </a:r>
                      <a:endParaRPr lang="en-US" b="1">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tc>
                  <a:txBody>
                    <a:bodyPr/>
                    <a:lstStyle/>
                    <a:p>
                      <a:pPr algn="ctr" fontAlgn="base"/>
                      <a:r>
                        <a:rPr lang="en-US" sz="1800" b="1">
                          <a:solidFill>
                            <a:srgbClr val="000000"/>
                          </a:solidFill>
                          <a:effectLst/>
                          <a:latin typeface="Tenorite" panose="00000500000000000000" pitchFamily="2" charset="0"/>
                        </a:rPr>
                        <a:t>Year</a:t>
                      </a:r>
                      <a:endParaRPr lang="en-US" b="1">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tc>
                  <a:txBody>
                    <a:bodyPr/>
                    <a:lstStyle/>
                    <a:p>
                      <a:pPr algn="ctr" fontAlgn="base"/>
                      <a:r>
                        <a:rPr lang="en-US" sz="1800" b="1">
                          <a:solidFill>
                            <a:srgbClr val="000000"/>
                          </a:solidFill>
                          <a:effectLst/>
                          <a:latin typeface="Tenorite" panose="00000500000000000000" pitchFamily="2" charset="0"/>
                        </a:rPr>
                        <a:t>Population</a:t>
                      </a:r>
                      <a:endParaRPr lang="en-US" b="1">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tc>
                  <a:txBody>
                    <a:bodyPr/>
                    <a:lstStyle/>
                    <a:p>
                      <a:pPr algn="ctr" fontAlgn="base"/>
                      <a:r>
                        <a:rPr lang="en-US" sz="1800" b="1">
                          <a:solidFill>
                            <a:srgbClr val="000000"/>
                          </a:solidFill>
                          <a:effectLst/>
                          <a:latin typeface="Tenorite" panose="00000500000000000000" pitchFamily="2" charset="0"/>
                        </a:rPr>
                        <a:t>Grand.Total</a:t>
                      </a:r>
                      <a:endParaRPr lang="en-US" b="1">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tc>
                  <a:txBody>
                    <a:bodyPr/>
                    <a:lstStyle/>
                    <a:p>
                      <a:pPr algn="ctr" fontAlgn="base"/>
                      <a:r>
                        <a:rPr lang="en-US" sz="1800" b="1">
                          <a:solidFill>
                            <a:srgbClr val="000000"/>
                          </a:solidFill>
                          <a:effectLst/>
                          <a:latin typeface="Tenorite" panose="00000500000000000000" pitchFamily="2" charset="0"/>
                        </a:rPr>
                        <a:t>-</a:t>
                      </a:r>
                      <a:endParaRPr lang="en-US" b="1">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51143026"/>
                  </a:ext>
                </a:extLst>
              </a:tr>
              <a:tr h="361950">
                <a:tc>
                  <a:txBody>
                    <a:bodyPr/>
                    <a:lstStyle/>
                    <a:p>
                      <a:pPr algn="ctr" fontAlgn="base"/>
                      <a:r>
                        <a:rPr lang="en-US" sz="1800">
                          <a:effectLst/>
                          <a:latin typeface="Tenorite" panose="00000500000000000000" pitchFamily="2" charset="0"/>
                        </a:rPr>
                        <a:t>Allegany County</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tc>
                  <a:txBody>
                    <a:bodyPr/>
                    <a:lstStyle/>
                    <a:p>
                      <a:pPr algn="ctr" fontAlgn="base"/>
                      <a:r>
                        <a:rPr lang="en-US" sz="1800">
                          <a:effectLst/>
                          <a:latin typeface="Tenorite" panose="00000500000000000000" pitchFamily="2" charset="0"/>
                        </a:rPr>
                        <a:t>1975</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tc>
                  <a:txBody>
                    <a:bodyPr/>
                    <a:lstStyle/>
                    <a:p>
                      <a:pPr algn="ctr" fontAlgn="base"/>
                      <a:r>
                        <a:rPr lang="en-US" sz="1800">
                          <a:effectLst/>
                          <a:latin typeface="Tenorite" panose="00000500000000000000" pitchFamily="2" charset="0"/>
                        </a:rPr>
                        <a:t>79655</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tc>
                  <a:txBody>
                    <a:bodyPr/>
                    <a:lstStyle/>
                    <a:p>
                      <a:pPr algn="ctr" fontAlgn="base"/>
                      <a:r>
                        <a:rPr lang="en-US" sz="1800">
                          <a:effectLst/>
                          <a:latin typeface="Tenorite" panose="00000500000000000000" pitchFamily="2" charset="0"/>
                        </a:rPr>
                        <a:t>300546</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tc>
                  <a:txBody>
                    <a:bodyPr/>
                    <a:lstStyle/>
                    <a:p>
                      <a:pPr algn="ctr" fontAlgn="base"/>
                      <a:r>
                        <a:rPr lang="en-US" sz="1800">
                          <a:effectLst/>
                          <a:latin typeface="Tenorite" panose="00000500000000000000" pitchFamily="2" charset="0"/>
                        </a:rPr>
                        <a:t>-</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3086696027"/>
                  </a:ext>
                </a:extLst>
              </a:tr>
              <a:tr h="361950">
                <a:tc>
                  <a:txBody>
                    <a:bodyPr/>
                    <a:lstStyle/>
                    <a:p>
                      <a:pPr algn="ctr" fontAlgn="base"/>
                      <a:r>
                        <a:rPr lang="en-US" sz="1800">
                          <a:effectLst/>
                          <a:latin typeface="Tenorite" panose="00000500000000000000" pitchFamily="2" charset="0"/>
                        </a:rPr>
                        <a:t>Character</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tc>
                  <a:txBody>
                    <a:bodyPr/>
                    <a:lstStyle/>
                    <a:p>
                      <a:pPr algn="ctr" fontAlgn="base"/>
                      <a:r>
                        <a:rPr lang="en-US" sz="1800">
                          <a:effectLst/>
                          <a:latin typeface="Tenorite" panose="00000500000000000000" pitchFamily="2" charset="0"/>
                        </a:rPr>
                        <a:t>Numeric</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tc>
                  <a:txBody>
                    <a:bodyPr/>
                    <a:lstStyle/>
                    <a:p>
                      <a:pPr algn="ctr" fontAlgn="base"/>
                      <a:r>
                        <a:rPr lang="en-US" sz="1800">
                          <a:effectLst/>
                          <a:latin typeface="Tenorite" panose="00000500000000000000" pitchFamily="2" charset="0"/>
                        </a:rPr>
                        <a:t>Numeric</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tc>
                  <a:txBody>
                    <a:bodyPr/>
                    <a:lstStyle/>
                    <a:p>
                      <a:pPr algn="ctr" fontAlgn="base"/>
                      <a:r>
                        <a:rPr lang="en-US" sz="1800">
                          <a:effectLst/>
                          <a:latin typeface="Tenorite" panose="00000500000000000000" pitchFamily="2" charset="0"/>
                        </a:rPr>
                        <a:t>Numeric</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tc>
                  <a:txBody>
                    <a:bodyPr/>
                    <a:lstStyle/>
                    <a:p>
                      <a:pPr algn="ctr" fontAlgn="base"/>
                      <a:r>
                        <a:rPr lang="en-US" sz="1800">
                          <a:effectLst/>
                          <a:latin typeface="Tenorite" panose="00000500000000000000" pitchFamily="2" charset="0"/>
                        </a:rPr>
                        <a:t>-</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2088474764"/>
                  </a:ext>
                </a:extLst>
              </a:tr>
            </a:tbl>
          </a:graphicData>
        </a:graphic>
      </p:graphicFrame>
      <p:graphicFrame>
        <p:nvGraphicFramePr>
          <p:cNvPr id="16" name="Table 15">
            <a:extLst>
              <a:ext uri="{FF2B5EF4-FFF2-40B4-BE49-F238E27FC236}">
                <a16:creationId xmlns:a16="http://schemas.microsoft.com/office/drawing/2014/main" id="{BB34207C-5068-9488-C80F-84BA804F0DA9}"/>
              </a:ext>
            </a:extLst>
          </p:cNvPr>
          <p:cNvGraphicFramePr>
            <a:graphicFrameLocks noGrp="1"/>
          </p:cNvGraphicFramePr>
          <p:nvPr>
            <p:extLst>
              <p:ext uri="{D42A27DB-BD31-4B8C-83A1-F6EECF244321}">
                <p14:modId xmlns:p14="http://schemas.microsoft.com/office/powerpoint/2010/main" val="902551214"/>
              </p:ext>
            </p:extLst>
          </p:nvPr>
        </p:nvGraphicFramePr>
        <p:xfrm>
          <a:off x="2784813" y="3564551"/>
          <a:ext cx="6772275" cy="1102995"/>
        </p:xfrm>
        <a:graphic>
          <a:graphicData uri="http://schemas.openxmlformats.org/drawingml/2006/table">
            <a:tbl>
              <a:tblPr firstRow="1" bandRow="1">
                <a:tableStyleId>{5C22544A-7EE6-4342-B048-85BDC9FD1C3A}</a:tableStyleId>
              </a:tblPr>
              <a:tblGrid>
                <a:gridCol w="1352550">
                  <a:extLst>
                    <a:ext uri="{9D8B030D-6E8A-4147-A177-3AD203B41FA5}">
                      <a16:colId xmlns:a16="http://schemas.microsoft.com/office/drawing/2014/main" val="3236180854"/>
                    </a:ext>
                  </a:extLst>
                </a:gridCol>
                <a:gridCol w="1352550">
                  <a:extLst>
                    <a:ext uri="{9D8B030D-6E8A-4147-A177-3AD203B41FA5}">
                      <a16:colId xmlns:a16="http://schemas.microsoft.com/office/drawing/2014/main" val="148422670"/>
                    </a:ext>
                  </a:extLst>
                </a:gridCol>
                <a:gridCol w="1352550">
                  <a:extLst>
                    <a:ext uri="{9D8B030D-6E8A-4147-A177-3AD203B41FA5}">
                      <a16:colId xmlns:a16="http://schemas.microsoft.com/office/drawing/2014/main" val="259137731"/>
                    </a:ext>
                  </a:extLst>
                </a:gridCol>
                <a:gridCol w="1809750">
                  <a:extLst>
                    <a:ext uri="{9D8B030D-6E8A-4147-A177-3AD203B41FA5}">
                      <a16:colId xmlns:a16="http://schemas.microsoft.com/office/drawing/2014/main" val="1304721401"/>
                    </a:ext>
                  </a:extLst>
                </a:gridCol>
                <a:gridCol w="904875">
                  <a:extLst>
                    <a:ext uri="{9D8B030D-6E8A-4147-A177-3AD203B41FA5}">
                      <a16:colId xmlns:a16="http://schemas.microsoft.com/office/drawing/2014/main" val="2729660598"/>
                    </a:ext>
                  </a:extLst>
                </a:gridCol>
              </a:tblGrid>
              <a:tr h="371475">
                <a:tc>
                  <a:txBody>
                    <a:bodyPr/>
                    <a:lstStyle/>
                    <a:p>
                      <a:pPr algn="ctr" fontAlgn="base"/>
                      <a:r>
                        <a:rPr lang="en-US" sz="1800" b="1">
                          <a:solidFill>
                            <a:srgbClr val="000000"/>
                          </a:solidFill>
                          <a:effectLst/>
                          <a:latin typeface="Tenorite" panose="00000500000000000000" pitchFamily="2" charset="0"/>
                        </a:rPr>
                        <a:t>County</a:t>
                      </a:r>
                      <a:endParaRPr lang="en-US" b="1">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ctr" fontAlgn="base"/>
                      <a:r>
                        <a:rPr lang="en-US" sz="1800" b="1">
                          <a:solidFill>
                            <a:srgbClr val="000000"/>
                          </a:solidFill>
                          <a:effectLst/>
                          <a:latin typeface="Tenorite" panose="00000500000000000000" pitchFamily="2" charset="0"/>
                        </a:rPr>
                        <a:t>Year</a:t>
                      </a:r>
                      <a:endParaRPr lang="en-US" b="1">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ctr" fontAlgn="base"/>
                      <a:r>
                        <a:rPr lang="en-US" sz="1800" b="1">
                          <a:solidFill>
                            <a:srgbClr val="000000"/>
                          </a:solidFill>
                          <a:effectLst/>
                          <a:latin typeface="Tenorite" panose="00000500000000000000" pitchFamily="2" charset="0"/>
                        </a:rPr>
                        <a:t>Population</a:t>
                      </a:r>
                      <a:endParaRPr lang="en-US" b="1">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ctr" fontAlgn="base"/>
                      <a:r>
                        <a:rPr lang="en-US" sz="1800" b="1">
                          <a:solidFill>
                            <a:srgbClr val="000000"/>
                          </a:solidFill>
                          <a:effectLst/>
                          <a:latin typeface="Tenorite" panose="00000500000000000000" pitchFamily="2" charset="0"/>
                        </a:rPr>
                        <a:t>Yearly_Crime</a:t>
                      </a:r>
                      <a:endParaRPr lang="en-US" b="1">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ctr" fontAlgn="base"/>
                      <a:r>
                        <a:rPr lang="en-US" sz="1800" b="1">
                          <a:solidFill>
                            <a:srgbClr val="000000"/>
                          </a:solidFill>
                          <a:effectLst/>
                          <a:latin typeface="Tenorite" panose="00000500000000000000" pitchFamily="2" charset="0"/>
                        </a:rPr>
                        <a:t>-</a:t>
                      </a:r>
                      <a:endParaRPr lang="en-US" b="1">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extLst>
                  <a:ext uri="{0D108BD9-81ED-4DB2-BD59-A6C34878D82A}">
                    <a16:rowId xmlns:a16="http://schemas.microsoft.com/office/drawing/2014/main" val="3697524792"/>
                  </a:ext>
                </a:extLst>
              </a:tr>
              <a:tr h="361950">
                <a:tc>
                  <a:txBody>
                    <a:bodyPr/>
                    <a:lstStyle/>
                    <a:p>
                      <a:pPr algn="ctr" fontAlgn="base"/>
                      <a:r>
                        <a:rPr lang="en-US" sz="1800">
                          <a:effectLst/>
                          <a:latin typeface="Tenorite" panose="00000500000000000000" pitchFamily="2" charset="0"/>
                        </a:rPr>
                        <a:t>Albany</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ctr" fontAlgn="base"/>
                      <a:r>
                        <a:rPr lang="en-US" sz="1800">
                          <a:effectLst/>
                          <a:latin typeface="Tenorite" panose="00000500000000000000" pitchFamily="2" charset="0"/>
                        </a:rPr>
                        <a:t>1990</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ctr" fontAlgn="base"/>
                      <a:r>
                        <a:rPr lang="en-US" sz="1800">
                          <a:effectLst/>
                          <a:latin typeface="Tenorite" panose="00000500000000000000" pitchFamily="2" charset="0"/>
                        </a:rPr>
                        <a:t>292594</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ctr" fontAlgn="base"/>
                      <a:r>
                        <a:rPr lang="en-US" sz="1800">
                          <a:effectLst/>
                          <a:latin typeface="Tenorite" panose="00000500000000000000" pitchFamily="2" charset="0"/>
                        </a:rPr>
                        <a:t>1137689</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ctr" fontAlgn="base"/>
                      <a:r>
                        <a:rPr lang="en-US" sz="1800">
                          <a:effectLst/>
                          <a:latin typeface="Tenorite" panose="00000500000000000000" pitchFamily="2" charset="0"/>
                        </a:rPr>
                        <a:t>-</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extLst>
                  <a:ext uri="{0D108BD9-81ED-4DB2-BD59-A6C34878D82A}">
                    <a16:rowId xmlns:a16="http://schemas.microsoft.com/office/drawing/2014/main" val="4099564740"/>
                  </a:ext>
                </a:extLst>
              </a:tr>
              <a:tr h="361950">
                <a:tc>
                  <a:txBody>
                    <a:bodyPr/>
                    <a:lstStyle/>
                    <a:p>
                      <a:pPr algn="ctr" fontAlgn="base"/>
                      <a:r>
                        <a:rPr lang="en-US" sz="1800">
                          <a:effectLst/>
                          <a:latin typeface="Tenorite" panose="00000500000000000000" pitchFamily="2" charset="0"/>
                        </a:rPr>
                        <a:t>Character</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ctr" fontAlgn="base"/>
                      <a:r>
                        <a:rPr lang="en-US" sz="1800">
                          <a:effectLst/>
                          <a:latin typeface="Tenorite" panose="00000500000000000000" pitchFamily="2" charset="0"/>
                        </a:rPr>
                        <a:t>Numeric</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ctr" fontAlgn="base"/>
                      <a:r>
                        <a:rPr lang="en-US" sz="1800">
                          <a:effectLst/>
                          <a:latin typeface="Tenorite" panose="00000500000000000000" pitchFamily="2" charset="0"/>
                        </a:rPr>
                        <a:t>Numeric</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ctr" fontAlgn="base"/>
                      <a:r>
                        <a:rPr lang="en-US" sz="1800">
                          <a:effectLst/>
                          <a:latin typeface="Tenorite" panose="00000500000000000000" pitchFamily="2" charset="0"/>
                        </a:rPr>
                        <a:t>Numeric</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ctr" fontAlgn="base"/>
                      <a:r>
                        <a:rPr lang="en-US" sz="1800">
                          <a:effectLst/>
                          <a:latin typeface="Tenorite" panose="00000500000000000000" pitchFamily="2" charset="0"/>
                        </a:rPr>
                        <a:t>-</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extLst>
                  <a:ext uri="{0D108BD9-81ED-4DB2-BD59-A6C34878D82A}">
                    <a16:rowId xmlns:a16="http://schemas.microsoft.com/office/drawing/2014/main" val="936165089"/>
                  </a:ext>
                </a:extLst>
              </a:tr>
            </a:tbl>
          </a:graphicData>
        </a:graphic>
      </p:graphicFrame>
    </p:spTree>
    <p:extLst>
      <p:ext uri="{BB962C8B-B14F-4D97-AF65-F5344CB8AC3E}">
        <p14:creationId xmlns:p14="http://schemas.microsoft.com/office/powerpoint/2010/main" val="617529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1489500" y="264901"/>
            <a:ext cx="9710646" cy="917231"/>
          </a:xfrm>
        </p:spPr>
        <p:txBody>
          <a:bodyPr anchor="b">
            <a:normAutofit/>
          </a:bodyPr>
          <a:lstStyle/>
          <a:p>
            <a:r>
              <a:rPr lang="en-US" sz="3600">
                <a:solidFill>
                  <a:srgbClr val="FFFFFF"/>
                </a:solidFill>
              </a:rPr>
              <a:t>Data Joins​ Example</a:t>
            </a:r>
          </a:p>
        </p:txBody>
      </p:sp>
      <p:graphicFrame>
        <p:nvGraphicFramePr>
          <p:cNvPr id="14" name="Table 13">
            <a:extLst>
              <a:ext uri="{FF2B5EF4-FFF2-40B4-BE49-F238E27FC236}">
                <a16:creationId xmlns:a16="http://schemas.microsoft.com/office/drawing/2014/main" id="{0D2B11CB-087C-9956-370A-D00F053C0225}"/>
              </a:ext>
            </a:extLst>
          </p:cNvPr>
          <p:cNvGraphicFramePr>
            <a:graphicFrameLocks noGrp="1"/>
          </p:cNvGraphicFramePr>
          <p:nvPr/>
        </p:nvGraphicFramePr>
        <p:xfrm>
          <a:off x="718867" y="1610264"/>
          <a:ext cx="2863365" cy="2071525"/>
        </p:xfrm>
        <a:graphic>
          <a:graphicData uri="http://schemas.openxmlformats.org/drawingml/2006/table">
            <a:tbl>
              <a:tblPr firstRow="1" bandRow="1">
                <a:tableStyleId>{7E9639D4-E3E2-4D34-9284-5A2195B3D0D7}</a:tableStyleId>
              </a:tblPr>
              <a:tblGrid>
                <a:gridCol w="1754037">
                  <a:extLst>
                    <a:ext uri="{9D8B030D-6E8A-4147-A177-3AD203B41FA5}">
                      <a16:colId xmlns:a16="http://schemas.microsoft.com/office/drawing/2014/main" val="1999330461"/>
                    </a:ext>
                  </a:extLst>
                </a:gridCol>
                <a:gridCol w="1109328">
                  <a:extLst>
                    <a:ext uri="{9D8B030D-6E8A-4147-A177-3AD203B41FA5}">
                      <a16:colId xmlns:a16="http://schemas.microsoft.com/office/drawing/2014/main" val="524774229"/>
                    </a:ext>
                  </a:extLst>
                </a:gridCol>
              </a:tblGrid>
              <a:tr h="414305">
                <a:tc>
                  <a:txBody>
                    <a:bodyPr/>
                    <a:lstStyle/>
                    <a:p>
                      <a:pPr algn="ctr"/>
                      <a:r>
                        <a:rPr lang="en-US" sz="1800" b="1" dirty="0">
                          <a:solidFill>
                            <a:schemeClr val="tx1"/>
                          </a:solidFill>
                        </a:rPr>
                        <a:t>Year </a:t>
                      </a:r>
                      <a:r>
                        <a:rPr lang="en-US" sz="1800" b="1" i="0" u="none" strike="noStrike" noProof="0" dirty="0">
                          <a:solidFill>
                            <a:schemeClr val="tx1"/>
                          </a:solidFill>
                          <a:latin typeface="Tenorite"/>
                        </a:rPr>
                        <a:t>(PK)</a:t>
                      </a:r>
                      <a:endParaRPr lang="en-US" sz="1800" b="1" dirty="0">
                        <a:solidFill>
                          <a:schemeClr val="tx1"/>
                        </a:solidFill>
                      </a:endParaRPr>
                    </a:p>
                  </a:txBody>
                  <a:tcPr>
                    <a:solidFill>
                      <a:schemeClr val="bg1">
                        <a:lumMod val="65000"/>
                      </a:schemeClr>
                    </a:solidFill>
                  </a:tcPr>
                </a:tc>
                <a:tc>
                  <a:txBody>
                    <a:bodyPr/>
                    <a:lstStyle/>
                    <a:p>
                      <a:pPr lvl="0">
                        <a:buNone/>
                      </a:pPr>
                      <a:r>
                        <a:rPr lang="en-US" sz="1400" b="0" dirty="0">
                          <a:solidFill>
                            <a:schemeClr val="tx1"/>
                          </a:solidFill>
                        </a:rPr>
                        <a:t>Numeric</a:t>
                      </a:r>
                    </a:p>
                  </a:txBody>
                  <a:tcPr>
                    <a:solidFill>
                      <a:schemeClr val="bg1">
                        <a:lumMod val="65000"/>
                      </a:schemeClr>
                    </a:solidFill>
                  </a:tcPr>
                </a:tc>
                <a:extLst>
                  <a:ext uri="{0D108BD9-81ED-4DB2-BD59-A6C34878D82A}">
                    <a16:rowId xmlns:a16="http://schemas.microsoft.com/office/drawing/2014/main" val="4048630555"/>
                  </a:ext>
                </a:extLst>
              </a:tr>
              <a:tr h="414305">
                <a:tc>
                  <a:txBody>
                    <a:bodyPr/>
                    <a:lstStyle/>
                    <a:p>
                      <a:r>
                        <a:rPr lang="en-US" sz="1600" b="1" dirty="0">
                          <a:solidFill>
                            <a:schemeClr val="tx1"/>
                          </a:solidFill>
                        </a:rPr>
                        <a:t>Total Crime</a:t>
                      </a:r>
                    </a:p>
                  </a:txBody>
                  <a:tcPr>
                    <a:solidFill>
                      <a:schemeClr val="accent2">
                        <a:lumMod val="40000"/>
                        <a:lumOff val="60000"/>
                      </a:schemeClr>
                    </a:solidFill>
                  </a:tcPr>
                </a:tc>
                <a:tc>
                  <a:txBody>
                    <a:bodyPr/>
                    <a:lstStyle/>
                    <a:p>
                      <a:pPr lvl="0">
                        <a:buNone/>
                      </a:pPr>
                      <a:r>
                        <a:rPr lang="en-US" sz="1400" b="0" i="0" u="none" strike="noStrike" noProof="0" dirty="0">
                          <a:solidFill>
                            <a:schemeClr val="tx1"/>
                          </a:solidFill>
                          <a:latin typeface="Tenorite"/>
                        </a:rPr>
                        <a:t>Numeric</a:t>
                      </a:r>
                      <a:endParaRPr lang="en-US" sz="1400">
                        <a:solidFill>
                          <a:schemeClr val="tx1"/>
                        </a:solidFill>
                      </a:endParaRPr>
                    </a:p>
                  </a:txBody>
                  <a:tcPr>
                    <a:solidFill>
                      <a:schemeClr val="accent2">
                        <a:lumMod val="40000"/>
                        <a:lumOff val="60000"/>
                      </a:schemeClr>
                    </a:solidFill>
                  </a:tcPr>
                </a:tc>
                <a:extLst>
                  <a:ext uri="{0D108BD9-81ED-4DB2-BD59-A6C34878D82A}">
                    <a16:rowId xmlns:a16="http://schemas.microsoft.com/office/drawing/2014/main" val="93034087"/>
                  </a:ext>
                </a:extLst>
              </a:tr>
              <a:tr h="414305">
                <a:tc>
                  <a:txBody>
                    <a:bodyPr/>
                    <a:lstStyle/>
                    <a:p>
                      <a:r>
                        <a:rPr lang="en-US" sz="1600" b="1" dirty="0">
                          <a:solidFill>
                            <a:schemeClr val="tx1"/>
                          </a:solidFill>
                        </a:rPr>
                        <a:t>Unemployment</a:t>
                      </a:r>
                    </a:p>
                  </a:txBody>
                  <a:tcPr>
                    <a:solidFill>
                      <a:schemeClr val="accent2">
                        <a:lumMod val="40000"/>
                        <a:lumOff val="60000"/>
                      </a:schemeClr>
                    </a:solidFill>
                  </a:tcPr>
                </a:tc>
                <a:tc>
                  <a:txBody>
                    <a:bodyPr/>
                    <a:lstStyle/>
                    <a:p>
                      <a:pPr lvl="0">
                        <a:buNone/>
                      </a:pPr>
                      <a:r>
                        <a:rPr lang="en-US" sz="1400" b="0" i="0" u="none" strike="noStrike" noProof="0" dirty="0">
                          <a:solidFill>
                            <a:schemeClr val="tx1"/>
                          </a:solidFill>
                          <a:latin typeface="Tenorite"/>
                        </a:rPr>
                        <a:t>Numeric</a:t>
                      </a:r>
                      <a:endParaRPr lang="en-US" sz="1400">
                        <a:solidFill>
                          <a:schemeClr val="tx1"/>
                        </a:solidFill>
                      </a:endParaRPr>
                    </a:p>
                  </a:txBody>
                  <a:tcPr>
                    <a:solidFill>
                      <a:schemeClr val="accent2">
                        <a:lumMod val="40000"/>
                        <a:lumOff val="60000"/>
                      </a:schemeClr>
                    </a:solidFill>
                  </a:tcPr>
                </a:tc>
                <a:extLst>
                  <a:ext uri="{0D108BD9-81ED-4DB2-BD59-A6C34878D82A}">
                    <a16:rowId xmlns:a16="http://schemas.microsoft.com/office/drawing/2014/main" val="2362840883"/>
                  </a:ext>
                </a:extLst>
              </a:tr>
              <a:tr h="414305">
                <a:tc>
                  <a:txBody>
                    <a:bodyPr/>
                    <a:lstStyle/>
                    <a:p>
                      <a:r>
                        <a:rPr lang="en-US" sz="1600" b="1" dirty="0">
                          <a:solidFill>
                            <a:schemeClr val="tx1"/>
                          </a:solidFill>
                        </a:rPr>
                        <a:t>Labor Force</a:t>
                      </a:r>
                    </a:p>
                  </a:txBody>
                  <a:tcPr>
                    <a:solidFill>
                      <a:schemeClr val="accent2">
                        <a:lumMod val="40000"/>
                        <a:lumOff val="60000"/>
                      </a:schemeClr>
                    </a:solidFill>
                  </a:tcPr>
                </a:tc>
                <a:tc>
                  <a:txBody>
                    <a:bodyPr/>
                    <a:lstStyle/>
                    <a:p>
                      <a:pPr lvl="0">
                        <a:buNone/>
                      </a:pPr>
                      <a:r>
                        <a:rPr lang="en-US" sz="1400" b="0" i="0" u="none" strike="noStrike" noProof="0" dirty="0">
                          <a:solidFill>
                            <a:schemeClr val="tx1"/>
                          </a:solidFill>
                          <a:latin typeface="Tenorite"/>
                        </a:rPr>
                        <a:t>Numeric</a:t>
                      </a:r>
                      <a:endParaRPr lang="en-US" sz="1400">
                        <a:solidFill>
                          <a:schemeClr val="tx1"/>
                        </a:solidFill>
                      </a:endParaRPr>
                    </a:p>
                  </a:txBody>
                  <a:tcPr>
                    <a:solidFill>
                      <a:schemeClr val="accent2">
                        <a:lumMod val="40000"/>
                        <a:lumOff val="60000"/>
                      </a:schemeClr>
                    </a:solidFill>
                  </a:tcPr>
                </a:tc>
                <a:extLst>
                  <a:ext uri="{0D108BD9-81ED-4DB2-BD59-A6C34878D82A}">
                    <a16:rowId xmlns:a16="http://schemas.microsoft.com/office/drawing/2014/main" val="2502098442"/>
                  </a:ext>
                </a:extLst>
              </a:tr>
              <a:tr h="414305">
                <a:tc>
                  <a:txBody>
                    <a:bodyPr/>
                    <a:lstStyle/>
                    <a:p>
                      <a:r>
                        <a:rPr lang="en-US" sz="1600" b="1" dirty="0">
                          <a:solidFill>
                            <a:schemeClr val="tx1"/>
                          </a:solidFill>
                        </a:rPr>
                        <a:t>State</a:t>
                      </a:r>
                    </a:p>
                  </a:txBody>
                  <a:tcPr>
                    <a:solidFill>
                      <a:schemeClr val="accent2">
                        <a:lumMod val="40000"/>
                        <a:lumOff val="60000"/>
                      </a:schemeClr>
                    </a:solidFill>
                  </a:tcPr>
                </a:tc>
                <a:tc>
                  <a:txBody>
                    <a:bodyPr/>
                    <a:lstStyle/>
                    <a:p>
                      <a:pPr lvl="0">
                        <a:buNone/>
                      </a:pPr>
                      <a:r>
                        <a:rPr lang="en-US" sz="1400" b="0" i="0" u="none" strike="noStrike" noProof="0" dirty="0">
                          <a:solidFill>
                            <a:schemeClr val="tx1"/>
                          </a:solidFill>
                          <a:latin typeface="Tenorite"/>
                        </a:rPr>
                        <a:t>Character</a:t>
                      </a:r>
                      <a:endParaRPr lang="en-US" sz="1400" dirty="0">
                        <a:solidFill>
                          <a:schemeClr val="tx1"/>
                        </a:solidFill>
                      </a:endParaRPr>
                    </a:p>
                  </a:txBody>
                  <a:tcPr>
                    <a:solidFill>
                      <a:schemeClr val="accent2">
                        <a:lumMod val="40000"/>
                        <a:lumOff val="60000"/>
                      </a:schemeClr>
                    </a:solidFill>
                  </a:tcPr>
                </a:tc>
                <a:extLst>
                  <a:ext uri="{0D108BD9-81ED-4DB2-BD59-A6C34878D82A}">
                    <a16:rowId xmlns:a16="http://schemas.microsoft.com/office/drawing/2014/main" val="1135398683"/>
                  </a:ext>
                </a:extLst>
              </a:tr>
            </a:tbl>
          </a:graphicData>
        </a:graphic>
      </p:graphicFrame>
      <p:sp>
        <p:nvSpPr>
          <p:cNvPr id="39" name="Subtitle 2">
            <a:extLst>
              <a:ext uri="{FF2B5EF4-FFF2-40B4-BE49-F238E27FC236}">
                <a16:creationId xmlns:a16="http://schemas.microsoft.com/office/drawing/2014/main" id="{05F823BD-19B2-DB31-293E-0761567CAE2D}"/>
              </a:ext>
            </a:extLst>
          </p:cNvPr>
          <p:cNvSpPr txBox="1">
            <a:spLocks/>
          </p:cNvSpPr>
          <p:nvPr/>
        </p:nvSpPr>
        <p:spPr>
          <a:xfrm>
            <a:off x="421380" y="1091077"/>
            <a:ext cx="3615719" cy="768371"/>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a:solidFill>
                  <a:srgbClr val="FFFFFF"/>
                </a:solidFill>
              </a:rPr>
              <a:t>Maryland State Data</a:t>
            </a:r>
          </a:p>
        </p:txBody>
      </p:sp>
      <p:graphicFrame>
        <p:nvGraphicFramePr>
          <p:cNvPr id="18" name="Table 17">
            <a:extLst>
              <a:ext uri="{FF2B5EF4-FFF2-40B4-BE49-F238E27FC236}">
                <a16:creationId xmlns:a16="http://schemas.microsoft.com/office/drawing/2014/main" id="{C19AE7B9-D505-0A22-7615-6CBA0A27380D}"/>
              </a:ext>
            </a:extLst>
          </p:cNvPr>
          <p:cNvGraphicFramePr>
            <a:graphicFrameLocks noGrp="1"/>
          </p:cNvGraphicFramePr>
          <p:nvPr>
            <p:extLst>
              <p:ext uri="{D42A27DB-BD31-4B8C-83A1-F6EECF244321}">
                <p14:modId xmlns:p14="http://schemas.microsoft.com/office/powerpoint/2010/main" val="382957227"/>
              </p:ext>
            </p:extLst>
          </p:nvPr>
        </p:nvGraphicFramePr>
        <p:xfrm>
          <a:off x="5032073" y="1610264"/>
          <a:ext cx="2633284" cy="2077706"/>
        </p:xfrm>
        <a:graphic>
          <a:graphicData uri="http://schemas.openxmlformats.org/drawingml/2006/table">
            <a:tbl>
              <a:tblPr firstRow="1" bandRow="1">
                <a:tableStyleId>{7E9639D4-E3E2-4D34-9284-5A2195B3D0D7}</a:tableStyleId>
              </a:tblPr>
              <a:tblGrid>
                <a:gridCol w="1549238">
                  <a:extLst>
                    <a:ext uri="{9D8B030D-6E8A-4147-A177-3AD203B41FA5}">
                      <a16:colId xmlns:a16="http://schemas.microsoft.com/office/drawing/2014/main" val="1999330461"/>
                    </a:ext>
                  </a:extLst>
                </a:gridCol>
                <a:gridCol w="1084046">
                  <a:extLst>
                    <a:ext uri="{9D8B030D-6E8A-4147-A177-3AD203B41FA5}">
                      <a16:colId xmlns:a16="http://schemas.microsoft.com/office/drawing/2014/main" val="524774229"/>
                    </a:ext>
                  </a:extLst>
                </a:gridCol>
              </a:tblGrid>
              <a:tr h="383639">
                <a:tc>
                  <a:txBody>
                    <a:bodyPr/>
                    <a:lstStyle/>
                    <a:p>
                      <a:pPr algn="ctr"/>
                      <a:r>
                        <a:rPr lang="en-US" sz="1800" b="1" dirty="0">
                          <a:solidFill>
                            <a:schemeClr val="tx1"/>
                          </a:solidFill>
                        </a:rPr>
                        <a:t>Year </a:t>
                      </a:r>
                      <a:r>
                        <a:rPr lang="en-US" sz="1800" b="1" i="0" u="none" strike="noStrike" noProof="0" dirty="0">
                          <a:solidFill>
                            <a:schemeClr val="tx1"/>
                          </a:solidFill>
                          <a:latin typeface="Tenorite"/>
                        </a:rPr>
                        <a:t>(PK)</a:t>
                      </a:r>
                      <a:endParaRPr lang="en-US" sz="1800" b="1" dirty="0">
                        <a:solidFill>
                          <a:schemeClr val="tx1"/>
                        </a:solidFill>
                      </a:endParaRPr>
                    </a:p>
                  </a:txBody>
                  <a:tcPr>
                    <a:solidFill>
                      <a:schemeClr val="bg1">
                        <a:lumMod val="65000"/>
                      </a:schemeClr>
                    </a:solidFill>
                  </a:tcPr>
                </a:tc>
                <a:tc>
                  <a:txBody>
                    <a:bodyPr/>
                    <a:lstStyle/>
                    <a:p>
                      <a:pPr lvl="0">
                        <a:buNone/>
                      </a:pPr>
                      <a:r>
                        <a:rPr lang="en-US" sz="1400" b="0" dirty="0">
                          <a:solidFill>
                            <a:schemeClr val="tx1"/>
                          </a:solidFill>
                        </a:rPr>
                        <a:t>Numeric</a:t>
                      </a:r>
                    </a:p>
                  </a:txBody>
                  <a:tcPr>
                    <a:solidFill>
                      <a:schemeClr val="bg1">
                        <a:lumMod val="65000"/>
                      </a:schemeClr>
                    </a:solidFill>
                  </a:tcPr>
                </a:tc>
                <a:extLst>
                  <a:ext uri="{0D108BD9-81ED-4DB2-BD59-A6C34878D82A}">
                    <a16:rowId xmlns:a16="http://schemas.microsoft.com/office/drawing/2014/main" val="4048630555"/>
                  </a:ext>
                </a:extLst>
              </a:tr>
              <a:tr h="371649">
                <a:tc>
                  <a:txBody>
                    <a:bodyPr/>
                    <a:lstStyle/>
                    <a:p>
                      <a:r>
                        <a:rPr lang="en-US" sz="1600" b="1" dirty="0">
                          <a:solidFill>
                            <a:schemeClr val="tx1"/>
                          </a:solidFill>
                        </a:rPr>
                        <a:t>Total Crime</a:t>
                      </a:r>
                    </a:p>
                  </a:txBody>
                  <a:tcPr>
                    <a:solidFill>
                      <a:schemeClr val="accent4">
                        <a:lumMod val="60000"/>
                        <a:lumOff val="40000"/>
                      </a:schemeClr>
                    </a:solidFill>
                  </a:tcPr>
                </a:tc>
                <a:tc>
                  <a:txBody>
                    <a:bodyPr/>
                    <a:lstStyle/>
                    <a:p>
                      <a:pPr lvl="0">
                        <a:buNone/>
                      </a:pPr>
                      <a:r>
                        <a:rPr lang="en-US" sz="1400" b="0" i="0" u="none" strike="noStrike" noProof="0" dirty="0">
                          <a:solidFill>
                            <a:schemeClr val="tx1"/>
                          </a:solidFill>
                          <a:latin typeface="Tenorite"/>
                        </a:rPr>
                        <a:t>Numeric</a:t>
                      </a:r>
                      <a:endParaRPr lang="en-US" sz="1400">
                        <a:solidFill>
                          <a:schemeClr val="tx1"/>
                        </a:solidFill>
                      </a:endParaRPr>
                    </a:p>
                  </a:txBody>
                  <a:tcPr>
                    <a:solidFill>
                      <a:schemeClr val="accent4">
                        <a:lumMod val="60000"/>
                        <a:lumOff val="40000"/>
                      </a:schemeClr>
                    </a:solidFill>
                  </a:tcPr>
                </a:tc>
                <a:extLst>
                  <a:ext uri="{0D108BD9-81ED-4DB2-BD59-A6C34878D82A}">
                    <a16:rowId xmlns:a16="http://schemas.microsoft.com/office/drawing/2014/main" val="93034087"/>
                  </a:ext>
                </a:extLst>
              </a:tr>
              <a:tr h="563470">
                <a:tc>
                  <a:txBody>
                    <a:bodyPr/>
                    <a:lstStyle/>
                    <a:p>
                      <a:r>
                        <a:rPr lang="en-US" sz="1600" b="1" dirty="0">
                          <a:solidFill>
                            <a:schemeClr val="tx1"/>
                          </a:solidFill>
                        </a:rPr>
                        <a:t>Unemployment</a:t>
                      </a:r>
                    </a:p>
                  </a:txBody>
                  <a:tcPr>
                    <a:solidFill>
                      <a:schemeClr val="accent4">
                        <a:lumMod val="60000"/>
                        <a:lumOff val="40000"/>
                      </a:schemeClr>
                    </a:solidFill>
                  </a:tcPr>
                </a:tc>
                <a:tc>
                  <a:txBody>
                    <a:bodyPr/>
                    <a:lstStyle/>
                    <a:p>
                      <a:pPr lvl="0">
                        <a:buNone/>
                      </a:pPr>
                      <a:r>
                        <a:rPr lang="en-US" sz="1400" b="0" i="0" u="none" strike="noStrike" noProof="0" dirty="0">
                          <a:solidFill>
                            <a:schemeClr val="tx1"/>
                          </a:solidFill>
                          <a:latin typeface="Tenorite"/>
                        </a:rPr>
                        <a:t>Numeric</a:t>
                      </a:r>
                      <a:endParaRPr lang="en-US" sz="1400">
                        <a:solidFill>
                          <a:schemeClr val="tx1"/>
                        </a:solidFill>
                      </a:endParaRPr>
                    </a:p>
                  </a:txBody>
                  <a:tcPr>
                    <a:solidFill>
                      <a:schemeClr val="accent4">
                        <a:lumMod val="60000"/>
                        <a:lumOff val="40000"/>
                      </a:schemeClr>
                    </a:solidFill>
                  </a:tcPr>
                </a:tc>
                <a:extLst>
                  <a:ext uri="{0D108BD9-81ED-4DB2-BD59-A6C34878D82A}">
                    <a16:rowId xmlns:a16="http://schemas.microsoft.com/office/drawing/2014/main" val="2362840883"/>
                  </a:ext>
                </a:extLst>
              </a:tr>
              <a:tr h="371649">
                <a:tc>
                  <a:txBody>
                    <a:bodyPr/>
                    <a:lstStyle/>
                    <a:p>
                      <a:r>
                        <a:rPr lang="en-US" sz="1600" b="1" dirty="0">
                          <a:solidFill>
                            <a:schemeClr val="tx1"/>
                          </a:solidFill>
                        </a:rPr>
                        <a:t>Labor Force</a:t>
                      </a:r>
                    </a:p>
                  </a:txBody>
                  <a:tcPr>
                    <a:solidFill>
                      <a:schemeClr val="accent4">
                        <a:lumMod val="60000"/>
                        <a:lumOff val="40000"/>
                      </a:schemeClr>
                    </a:solidFill>
                  </a:tcPr>
                </a:tc>
                <a:tc>
                  <a:txBody>
                    <a:bodyPr/>
                    <a:lstStyle/>
                    <a:p>
                      <a:pPr lvl="0">
                        <a:buNone/>
                      </a:pPr>
                      <a:r>
                        <a:rPr lang="en-US" sz="1400" b="0" i="0" u="none" strike="noStrike" noProof="0" dirty="0">
                          <a:solidFill>
                            <a:schemeClr val="tx1"/>
                          </a:solidFill>
                          <a:latin typeface="Tenorite"/>
                        </a:rPr>
                        <a:t>Numeric</a:t>
                      </a:r>
                      <a:endParaRPr lang="en-US" sz="1400">
                        <a:solidFill>
                          <a:schemeClr val="tx1"/>
                        </a:solidFill>
                      </a:endParaRPr>
                    </a:p>
                  </a:txBody>
                  <a:tcPr>
                    <a:solidFill>
                      <a:schemeClr val="accent4">
                        <a:lumMod val="60000"/>
                        <a:lumOff val="40000"/>
                      </a:schemeClr>
                    </a:solidFill>
                  </a:tcPr>
                </a:tc>
                <a:extLst>
                  <a:ext uri="{0D108BD9-81ED-4DB2-BD59-A6C34878D82A}">
                    <a16:rowId xmlns:a16="http://schemas.microsoft.com/office/drawing/2014/main" val="2502098442"/>
                  </a:ext>
                </a:extLst>
              </a:tr>
              <a:tr h="371649">
                <a:tc>
                  <a:txBody>
                    <a:bodyPr/>
                    <a:lstStyle/>
                    <a:p>
                      <a:r>
                        <a:rPr lang="en-US" sz="1600" b="1" dirty="0">
                          <a:solidFill>
                            <a:schemeClr val="tx1"/>
                          </a:solidFill>
                        </a:rPr>
                        <a:t>State</a:t>
                      </a:r>
                    </a:p>
                  </a:txBody>
                  <a:tcPr>
                    <a:solidFill>
                      <a:schemeClr val="accent4">
                        <a:lumMod val="60000"/>
                        <a:lumOff val="40000"/>
                      </a:schemeClr>
                    </a:solidFill>
                  </a:tcPr>
                </a:tc>
                <a:tc>
                  <a:txBody>
                    <a:bodyPr/>
                    <a:lstStyle/>
                    <a:p>
                      <a:pPr lvl="0">
                        <a:buNone/>
                      </a:pPr>
                      <a:r>
                        <a:rPr lang="en-US" sz="1400" b="0" i="0" u="none" strike="noStrike" noProof="0" dirty="0">
                          <a:solidFill>
                            <a:schemeClr val="tx1"/>
                          </a:solidFill>
                          <a:latin typeface="Tenorite"/>
                        </a:rPr>
                        <a:t>Character</a:t>
                      </a:r>
                      <a:endParaRPr lang="en-US" sz="1400" dirty="0">
                        <a:solidFill>
                          <a:schemeClr val="tx1"/>
                        </a:solidFill>
                      </a:endParaRPr>
                    </a:p>
                  </a:txBody>
                  <a:tcPr>
                    <a:solidFill>
                      <a:schemeClr val="accent4">
                        <a:lumMod val="60000"/>
                        <a:lumOff val="40000"/>
                      </a:schemeClr>
                    </a:solidFill>
                  </a:tcPr>
                </a:tc>
                <a:extLst>
                  <a:ext uri="{0D108BD9-81ED-4DB2-BD59-A6C34878D82A}">
                    <a16:rowId xmlns:a16="http://schemas.microsoft.com/office/drawing/2014/main" val="1135398683"/>
                  </a:ext>
                </a:extLst>
              </a:tr>
            </a:tbl>
          </a:graphicData>
        </a:graphic>
      </p:graphicFrame>
      <p:sp>
        <p:nvSpPr>
          <p:cNvPr id="22" name="Subtitle 2">
            <a:extLst>
              <a:ext uri="{FF2B5EF4-FFF2-40B4-BE49-F238E27FC236}">
                <a16:creationId xmlns:a16="http://schemas.microsoft.com/office/drawing/2014/main" id="{062E02A1-D66E-C6D7-97B1-BCB92A63531D}"/>
              </a:ext>
            </a:extLst>
          </p:cNvPr>
          <p:cNvSpPr txBox="1">
            <a:spLocks/>
          </p:cNvSpPr>
          <p:nvPr/>
        </p:nvSpPr>
        <p:spPr>
          <a:xfrm>
            <a:off x="4560173" y="1091077"/>
            <a:ext cx="3615719" cy="768371"/>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a:solidFill>
                  <a:srgbClr val="FFFFFF"/>
                </a:solidFill>
              </a:rPr>
              <a:t>New York State Data</a:t>
            </a:r>
          </a:p>
        </p:txBody>
      </p:sp>
      <p:sp>
        <p:nvSpPr>
          <p:cNvPr id="23" name="Subtitle 2">
            <a:extLst>
              <a:ext uri="{FF2B5EF4-FFF2-40B4-BE49-F238E27FC236}">
                <a16:creationId xmlns:a16="http://schemas.microsoft.com/office/drawing/2014/main" id="{FC595C32-8A04-DD25-1190-742B6825F2DD}"/>
              </a:ext>
            </a:extLst>
          </p:cNvPr>
          <p:cNvSpPr txBox="1">
            <a:spLocks/>
          </p:cNvSpPr>
          <p:nvPr/>
        </p:nvSpPr>
        <p:spPr>
          <a:xfrm>
            <a:off x="8612939" y="1091076"/>
            <a:ext cx="3615719" cy="768371"/>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a:solidFill>
                  <a:srgbClr val="FFFFFF"/>
                </a:solidFill>
              </a:rPr>
              <a:t>Washington State</a:t>
            </a:r>
            <a:r>
              <a:rPr lang="en-US" dirty="0">
                <a:solidFill>
                  <a:srgbClr val="FFFFFF"/>
                </a:solidFill>
              </a:rPr>
              <a:t> Data</a:t>
            </a:r>
          </a:p>
        </p:txBody>
      </p:sp>
      <p:graphicFrame>
        <p:nvGraphicFramePr>
          <p:cNvPr id="25" name="Table 24">
            <a:extLst>
              <a:ext uri="{FF2B5EF4-FFF2-40B4-BE49-F238E27FC236}">
                <a16:creationId xmlns:a16="http://schemas.microsoft.com/office/drawing/2014/main" id="{833E2AB3-D69C-2A85-9224-7B7DF7946064}"/>
              </a:ext>
            </a:extLst>
          </p:cNvPr>
          <p:cNvGraphicFramePr>
            <a:graphicFrameLocks noGrp="1"/>
          </p:cNvGraphicFramePr>
          <p:nvPr/>
        </p:nvGraphicFramePr>
        <p:xfrm>
          <a:off x="4787658" y="4226942"/>
          <a:ext cx="2633284" cy="2159555"/>
        </p:xfrm>
        <a:graphic>
          <a:graphicData uri="http://schemas.openxmlformats.org/drawingml/2006/table">
            <a:tbl>
              <a:tblPr firstRow="1" bandRow="1">
                <a:tableStyleId>{7E9639D4-E3E2-4D34-9284-5A2195B3D0D7}</a:tableStyleId>
              </a:tblPr>
              <a:tblGrid>
                <a:gridCol w="1549238">
                  <a:extLst>
                    <a:ext uri="{9D8B030D-6E8A-4147-A177-3AD203B41FA5}">
                      <a16:colId xmlns:a16="http://schemas.microsoft.com/office/drawing/2014/main" val="1999330461"/>
                    </a:ext>
                  </a:extLst>
                </a:gridCol>
                <a:gridCol w="1084046">
                  <a:extLst>
                    <a:ext uri="{9D8B030D-6E8A-4147-A177-3AD203B41FA5}">
                      <a16:colId xmlns:a16="http://schemas.microsoft.com/office/drawing/2014/main" val="524774229"/>
                    </a:ext>
                  </a:extLst>
                </a:gridCol>
              </a:tblGrid>
              <a:tr h="404591">
                <a:tc>
                  <a:txBody>
                    <a:bodyPr/>
                    <a:lstStyle/>
                    <a:p>
                      <a:pPr algn="ctr"/>
                      <a:r>
                        <a:rPr lang="en-US" sz="1800" b="1" dirty="0">
                          <a:solidFill>
                            <a:schemeClr val="tx1"/>
                          </a:solidFill>
                        </a:rPr>
                        <a:t>Year </a:t>
                      </a:r>
                      <a:r>
                        <a:rPr lang="en-US" sz="1800" b="1" i="0" u="none" strike="noStrike" noProof="0" dirty="0">
                          <a:solidFill>
                            <a:schemeClr val="tx1"/>
                          </a:solidFill>
                          <a:latin typeface="Tenorite"/>
                        </a:rPr>
                        <a:t>(PK)</a:t>
                      </a:r>
                      <a:endParaRPr lang="en-US" sz="1800" b="1" dirty="0">
                        <a:solidFill>
                          <a:schemeClr val="tx1"/>
                        </a:solidFill>
                      </a:endParaRPr>
                    </a:p>
                  </a:txBody>
                  <a:tcPr>
                    <a:solidFill>
                      <a:schemeClr val="bg1">
                        <a:lumMod val="65000"/>
                      </a:schemeClr>
                    </a:solidFill>
                  </a:tcPr>
                </a:tc>
                <a:tc>
                  <a:txBody>
                    <a:bodyPr/>
                    <a:lstStyle/>
                    <a:p>
                      <a:pPr lvl="0">
                        <a:buNone/>
                      </a:pPr>
                      <a:r>
                        <a:rPr lang="en-US" sz="1400" b="0" dirty="0">
                          <a:solidFill>
                            <a:schemeClr val="tx1"/>
                          </a:solidFill>
                        </a:rPr>
                        <a:t>Numeric</a:t>
                      </a:r>
                    </a:p>
                  </a:txBody>
                  <a:tcPr>
                    <a:solidFill>
                      <a:schemeClr val="bg1">
                        <a:lumMod val="65000"/>
                      </a:schemeClr>
                    </a:solidFill>
                  </a:tcPr>
                </a:tc>
                <a:extLst>
                  <a:ext uri="{0D108BD9-81ED-4DB2-BD59-A6C34878D82A}">
                    <a16:rowId xmlns:a16="http://schemas.microsoft.com/office/drawing/2014/main" val="4048630555"/>
                  </a:ext>
                </a:extLst>
              </a:tr>
              <a:tr h="391948">
                <a:tc>
                  <a:txBody>
                    <a:bodyPr/>
                    <a:lstStyle/>
                    <a:p>
                      <a:r>
                        <a:rPr lang="en-US" sz="1600" b="1" dirty="0">
                          <a:solidFill>
                            <a:schemeClr val="tx1"/>
                          </a:solidFill>
                        </a:rPr>
                        <a:t>Total Crime</a:t>
                      </a:r>
                    </a:p>
                  </a:txBody>
                  <a:tcPr>
                    <a:solidFill>
                      <a:srgbClr val="E066FF">
                        <a:alpha val="69000"/>
                      </a:srgbClr>
                    </a:solidFill>
                  </a:tcPr>
                </a:tc>
                <a:tc>
                  <a:txBody>
                    <a:bodyPr/>
                    <a:lstStyle/>
                    <a:p>
                      <a:pPr lvl="0">
                        <a:buNone/>
                      </a:pPr>
                      <a:r>
                        <a:rPr lang="en-US" sz="1400" b="0" i="0" u="none" strike="noStrike" noProof="0" dirty="0">
                          <a:solidFill>
                            <a:schemeClr val="tx1"/>
                          </a:solidFill>
                          <a:latin typeface="Tenorite"/>
                        </a:rPr>
                        <a:t>Numeric</a:t>
                      </a:r>
                      <a:endParaRPr lang="en-US" sz="1400">
                        <a:solidFill>
                          <a:schemeClr val="tx1"/>
                        </a:solidFill>
                      </a:endParaRPr>
                    </a:p>
                  </a:txBody>
                  <a:tcPr>
                    <a:solidFill>
                      <a:srgbClr val="E066FF">
                        <a:alpha val="69000"/>
                      </a:srgbClr>
                    </a:solidFill>
                  </a:tcPr>
                </a:tc>
                <a:extLst>
                  <a:ext uri="{0D108BD9-81ED-4DB2-BD59-A6C34878D82A}">
                    <a16:rowId xmlns:a16="http://schemas.microsoft.com/office/drawing/2014/main" val="93034087"/>
                  </a:ext>
                </a:extLst>
              </a:tr>
              <a:tr h="505740">
                <a:tc>
                  <a:txBody>
                    <a:bodyPr/>
                    <a:lstStyle/>
                    <a:p>
                      <a:r>
                        <a:rPr lang="en-US" sz="1600" b="1" dirty="0">
                          <a:solidFill>
                            <a:schemeClr val="tx1"/>
                          </a:solidFill>
                        </a:rPr>
                        <a:t>Unemployment</a:t>
                      </a:r>
                    </a:p>
                  </a:txBody>
                  <a:tcPr>
                    <a:solidFill>
                      <a:srgbClr val="E066FF">
                        <a:alpha val="69000"/>
                      </a:srgbClr>
                    </a:solidFill>
                  </a:tcPr>
                </a:tc>
                <a:tc>
                  <a:txBody>
                    <a:bodyPr/>
                    <a:lstStyle/>
                    <a:p>
                      <a:pPr lvl="0">
                        <a:buNone/>
                      </a:pPr>
                      <a:r>
                        <a:rPr lang="en-US" sz="1400" b="0" i="0" u="none" strike="noStrike" noProof="0" dirty="0">
                          <a:solidFill>
                            <a:schemeClr val="tx1"/>
                          </a:solidFill>
                          <a:latin typeface="Tenorite"/>
                        </a:rPr>
                        <a:t>Numeric</a:t>
                      </a:r>
                      <a:endParaRPr lang="en-US" sz="1400">
                        <a:solidFill>
                          <a:schemeClr val="tx1"/>
                        </a:solidFill>
                      </a:endParaRPr>
                    </a:p>
                  </a:txBody>
                  <a:tcPr>
                    <a:solidFill>
                      <a:srgbClr val="E066FF">
                        <a:alpha val="69000"/>
                      </a:srgbClr>
                    </a:solidFill>
                  </a:tcPr>
                </a:tc>
                <a:extLst>
                  <a:ext uri="{0D108BD9-81ED-4DB2-BD59-A6C34878D82A}">
                    <a16:rowId xmlns:a16="http://schemas.microsoft.com/office/drawing/2014/main" val="2362840883"/>
                  </a:ext>
                </a:extLst>
              </a:tr>
              <a:tr h="391948">
                <a:tc>
                  <a:txBody>
                    <a:bodyPr/>
                    <a:lstStyle/>
                    <a:p>
                      <a:r>
                        <a:rPr lang="en-US" sz="1600" b="1" dirty="0">
                          <a:solidFill>
                            <a:schemeClr val="tx1"/>
                          </a:solidFill>
                        </a:rPr>
                        <a:t>Labor Force</a:t>
                      </a:r>
                    </a:p>
                  </a:txBody>
                  <a:tcPr>
                    <a:solidFill>
                      <a:srgbClr val="E066FF">
                        <a:alpha val="69000"/>
                      </a:srgbClr>
                    </a:solidFill>
                  </a:tcPr>
                </a:tc>
                <a:tc>
                  <a:txBody>
                    <a:bodyPr/>
                    <a:lstStyle/>
                    <a:p>
                      <a:pPr lvl="0">
                        <a:buNone/>
                      </a:pPr>
                      <a:r>
                        <a:rPr lang="en-US" sz="1400" b="0" i="0" u="none" strike="noStrike" noProof="0" dirty="0">
                          <a:solidFill>
                            <a:schemeClr val="tx1"/>
                          </a:solidFill>
                          <a:latin typeface="Tenorite"/>
                        </a:rPr>
                        <a:t>Numeric</a:t>
                      </a:r>
                      <a:endParaRPr lang="en-US" sz="1400">
                        <a:solidFill>
                          <a:schemeClr val="tx1"/>
                        </a:solidFill>
                      </a:endParaRPr>
                    </a:p>
                  </a:txBody>
                  <a:tcPr>
                    <a:solidFill>
                      <a:srgbClr val="E066FF">
                        <a:alpha val="69000"/>
                      </a:srgbClr>
                    </a:solidFill>
                  </a:tcPr>
                </a:tc>
                <a:extLst>
                  <a:ext uri="{0D108BD9-81ED-4DB2-BD59-A6C34878D82A}">
                    <a16:rowId xmlns:a16="http://schemas.microsoft.com/office/drawing/2014/main" val="2502098442"/>
                  </a:ext>
                </a:extLst>
              </a:tr>
              <a:tr h="391948">
                <a:tc>
                  <a:txBody>
                    <a:bodyPr/>
                    <a:lstStyle/>
                    <a:p>
                      <a:r>
                        <a:rPr lang="en-US" sz="1600" b="1" dirty="0">
                          <a:solidFill>
                            <a:schemeClr val="tx1"/>
                          </a:solidFill>
                        </a:rPr>
                        <a:t>State</a:t>
                      </a:r>
                    </a:p>
                  </a:txBody>
                  <a:tcPr>
                    <a:solidFill>
                      <a:srgbClr val="E066FF">
                        <a:alpha val="69000"/>
                      </a:srgbClr>
                    </a:solidFill>
                  </a:tcPr>
                </a:tc>
                <a:tc>
                  <a:txBody>
                    <a:bodyPr/>
                    <a:lstStyle/>
                    <a:p>
                      <a:pPr lvl="0">
                        <a:buNone/>
                      </a:pPr>
                      <a:r>
                        <a:rPr lang="en-US" sz="1400" b="0" i="0" u="none" strike="noStrike" noProof="0" dirty="0">
                          <a:solidFill>
                            <a:schemeClr val="tx1"/>
                          </a:solidFill>
                          <a:latin typeface="Tenorite"/>
                        </a:rPr>
                        <a:t>Character</a:t>
                      </a:r>
                      <a:endParaRPr lang="en-US" sz="1400" dirty="0">
                        <a:solidFill>
                          <a:schemeClr val="tx1"/>
                        </a:solidFill>
                      </a:endParaRPr>
                    </a:p>
                  </a:txBody>
                  <a:tcPr>
                    <a:solidFill>
                      <a:srgbClr val="E066FF">
                        <a:alpha val="69000"/>
                      </a:srgbClr>
                    </a:solidFill>
                  </a:tcPr>
                </a:tc>
                <a:extLst>
                  <a:ext uri="{0D108BD9-81ED-4DB2-BD59-A6C34878D82A}">
                    <a16:rowId xmlns:a16="http://schemas.microsoft.com/office/drawing/2014/main" val="1135398683"/>
                  </a:ext>
                </a:extLst>
              </a:tr>
            </a:tbl>
          </a:graphicData>
        </a:graphic>
      </p:graphicFrame>
      <p:sp>
        <p:nvSpPr>
          <p:cNvPr id="26" name="Subtitle 2">
            <a:extLst>
              <a:ext uri="{FF2B5EF4-FFF2-40B4-BE49-F238E27FC236}">
                <a16:creationId xmlns:a16="http://schemas.microsoft.com/office/drawing/2014/main" id="{AB0B798A-C287-7F23-6BB5-4368B4CE9F69}"/>
              </a:ext>
            </a:extLst>
          </p:cNvPr>
          <p:cNvSpPr txBox="1">
            <a:spLocks/>
          </p:cNvSpPr>
          <p:nvPr/>
        </p:nvSpPr>
        <p:spPr>
          <a:xfrm>
            <a:off x="4227843" y="3607114"/>
            <a:ext cx="3615719" cy="768371"/>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a:solidFill>
                  <a:srgbClr val="FFFFFF"/>
                </a:solidFill>
              </a:rPr>
              <a:t>Combined</a:t>
            </a:r>
            <a:r>
              <a:rPr lang="en-US" dirty="0">
                <a:solidFill>
                  <a:srgbClr val="FFFFFF"/>
                </a:solidFill>
              </a:rPr>
              <a:t> State Data</a:t>
            </a:r>
          </a:p>
        </p:txBody>
      </p:sp>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9E9CE1E6-FD37-9F33-DB8D-1FB04E0B18D8}"/>
                  </a:ext>
                </a:extLst>
              </p14:cNvPr>
              <p14:cNvContentPartPr/>
              <p14:nvPr/>
            </p14:nvContentPartPr>
            <p14:xfrm>
              <a:off x="3565585" y="1883433"/>
              <a:ext cx="1249982" cy="2500909"/>
            </p14:xfrm>
          </p:contentPart>
        </mc:Choice>
        <mc:Fallback xmlns="">
          <p:pic>
            <p:nvPicPr>
              <p:cNvPr id="27" name="Ink 26">
                <a:extLst>
                  <a:ext uri="{FF2B5EF4-FFF2-40B4-BE49-F238E27FC236}">
                    <a16:creationId xmlns:a16="http://schemas.microsoft.com/office/drawing/2014/main" id="{9E9CE1E6-FD37-9F33-DB8D-1FB04E0B18D8}"/>
                  </a:ext>
                </a:extLst>
              </p:cNvPr>
              <p:cNvPicPr/>
              <p:nvPr/>
            </p:nvPicPr>
            <p:blipFill>
              <a:blip r:embed="rId4"/>
              <a:stretch>
                <a:fillRect/>
              </a:stretch>
            </p:blipFill>
            <p:spPr>
              <a:xfrm>
                <a:off x="3547594" y="1865436"/>
                <a:ext cx="1285603" cy="253654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9" name="Ink 28">
                <a:extLst>
                  <a:ext uri="{FF2B5EF4-FFF2-40B4-BE49-F238E27FC236}">
                    <a16:creationId xmlns:a16="http://schemas.microsoft.com/office/drawing/2014/main" id="{CD4ED076-5CC5-1FA8-3D67-26FE814EC618}"/>
                  </a:ext>
                </a:extLst>
              </p14:cNvPr>
              <p14:cNvContentPartPr/>
              <p14:nvPr/>
            </p14:nvContentPartPr>
            <p14:xfrm>
              <a:off x="4397195" y="1797169"/>
              <a:ext cx="649257" cy="2514469"/>
            </p14:xfrm>
          </p:contentPart>
        </mc:Choice>
        <mc:Fallback xmlns="">
          <p:pic>
            <p:nvPicPr>
              <p:cNvPr id="29" name="Ink 28">
                <a:extLst>
                  <a:ext uri="{FF2B5EF4-FFF2-40B4-BE49-F238E27FC236}">
                    <a16:creationId xmlns:a16="http://schemas.microsoft.com/office/drawing/2014/main" id="{CD4ED076-5CC5-1FA8-3D67-26FE814EC618}"/>
                  </a:ext>
                </a:extLst>
              </p:cNvPr>
              <p:cNvPicPr/>
              <p:nvPr/>
            </p:nvPicPr>
            <p:blipFill>
              <a:blip r:embed="rId6"/>
              <a:stretch>
                <a:fillRect/>
              </a:stretch>
            </p:blipFill>
            <p:spPr>
              <a:xfrm>
                <a:off x="4379200" y="1779173"/>
                <a:ext cx="684887" cy="25501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Ink 30">
                <a:extLst>
                  <a:ext uri="{FF2B5EF4-FFF2-40B4-BE49-F238E27FC236}">
                    <a16:creationId xmlns:a16="http://schemas.microsoft.com/office/drawing/2014/main" id="{7E7A6D8B-E3DA-DE82-055C-389C4342DB99}"/>
                  </a:ext>
                </a:extLst>
              </p14:cNvPr>
              <p14:cNvContentPartPr/>
              <p14:nvPr/>
            </p14:nvContentPartPr>
            <p14:xfrm>
              <a:off x="7419392" y="1825924"/>
              <a:ext cx="1710230" cy="2673265"/>
            </p14:xfrm>
          </p:contentPart>
        </mc:Choice>
        <mc:Fallback xmlns="">
          <p:pic>
            <p:nvPicPr>
              <p:cNvPr id="31" name="Ink 30">
                <a:extLst>
                  <a:ext uri="{FF2B5EF4-FFF2-40B4-BE49-F238E27FC236}">
                    <a16:creationId xmlns:a16="http://schemas.microsoft.com/office/drawing/2014/main" id="{7E7A6D8B-E3DA-DE82-055C-389C4342DB99}"/>
                  </a:ext>
                </a:extLst>
              </p:cNvPr>
              <p:cNvPicPr/>
              <p:nvPr/>
            </p:nvPicPr>
            <p:blipFill>
              <a:blip r:embed="rId8"/>
              <a:stretch>
                <a:fillRect/>
              </a:stretch>
            </p:blipFill>
            <p:spPr>
              <a:xfrm>
                <a:off x="7401397" y="1807927"/>
                <a:ext cx="1745860" cy="2708899"/>
              </a:xfrm>
              <a:prstGeom prst="rect">
                <a:avLst/>
              </a:prstGeom>
            </p:spPr>
          </p:pic>
        </mc:Fallback>
      </mc:AlternateContent>
      <p:graphicFrame>
        <p:nvGraphicFramePr>
          <p:cNvPr id="4" name="Table 3">
            <a:extLst>
              <a:ext uri="{FF2B5EF4-FFF2-40B4-BE49-F238E27FC236}">
                <a16:creationId xmlns:a16="http://schemas.microsoft.com/office/drawing/2014/main" id="{373D849D-0782-2D0F-5AFD-C17FB678F9BE}"/>
              </a:ext>
            </a:extLst>
          </p:cNvPr>
          <p:cNvGraphicFramePr>
            <a:graphicFrameLocks noGrp="1"/>
          </p:cNvGraphicFramePr>
          <p:nvPr>
            <p:extLst>
              <p:ext uri="{D42A27DB-BD31-4B8C-83A1-F6EECF244321}">
                <p14:modId xmlns:p14="http://schemas.microsoft.com/office/powerpoint/2010/main" val="1705208634"/>
              </p:ext>
            </p:extLst>
          </p:nvPr>
        </p:nvGraphicFramePr>
        <p:xfrm>
          <a:off x="707348" y="1618078"/>
          <a:ext cx="2857500" cy="2047875"/>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923938593"/>
                    </a:ext>
                  </a:extLst>
                </a:gridCol>
                <a:gridCol w="1104900">
                  <a:extLst>
                    <a:ext uri="{9D8B030D-6E8A-4147-A177-3AD203B41FA5}">
                      <a16:colId xmlns:a16="http://schemas.microsoft.com/office/drawing/2014/main" val="578449435"/>
                    </a:ext>
                  </a:extLst>
                </a:gridCol>
              </a:tblGrid>
              <a:tr h="409575">
                <a:tc>
                  <a:txBody>
                    <a:bodyPr/>
                    <a:lstStyle/>
                    <a:p>
                      <a:pPr algn="ctr" fontAlgn="base"/>
                      <a:r>
                        <a:rPr lang="en-US" sz="1800" b="1" i="0">
                          <a:solidFill>
                            <a:srgbClr val="000000"/>
                          </a:solidFill>
                          <a:effectLst/>
                          <a:latin typeface="Tenorite" panose="00000500000000000000" pitchFamily="2" charset="0"/>
                        </a:rPr>
                        <a:t>Year </a:t>
                      </a:r>
                      <a:r>
                        <a:rPr lang="en-US" sz="1800" b="1" i="0" u="none" strike="noStrike">
                          <a:solidFill>
                            <a:srgbClr val="000000"/>
                          </a:solidFill>
                          <a:effectLst/>
                          <a:latin typeface="Tenorite" panose="00000500000000000000" pitchFamily="2" charset="0"/>
                        </a:rPr>
                        <a:t>(PK)</a:t>
                      </a:r>
                      <a:endParaRPr lang="en-US" b="1" i="0">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l" fontAlgn="base"/>
                      <a:r>
                        <a:rPr lang="en-US" sz="1400" b="0" i="0">
                          <a:solidFill>
                            <a:srgbClr val="000000"/>
                          </a:solidFill>
                          <a:effectLst/>
                          <a:latin typeface="Tenorite" panose="00000500000000000000" pitchFamily="2" charset="0"/>
                        </a:rPr>
                        <a:t>Numeric</a:t>
                      </a:r>
                      <a:endParaRPr lang="en-US" b="1" i="0">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3640436219"/>
                  </a:ext>
                </a:extLst>
              </a:tr>
              <a:tr h="409575">
                <a:tc>
                  <a:txBody>
                    <a:bodyPr/>
                    <a:lstStyle/>
                    <a:p>
                      <a:pPr algn="l" fontAlgn="base"/>
                      <a:r>
                        <a:rPr lang="en-US" sz="1600" b="1" i="0">
                          <a:solidFill>
                            <a:srgbClr val="000000"/>
                          </a:solidFill>
                          <a:effectLst/>
                          <a:latin typeface="Tenorite" panose="00000500000000000000" pitchFamily="2" charset="0"/>
                        </a:rPr>
                        <a:t>Total Crime</a:t>
                      </a:r>
                      <a:endParaRPr lang="en-US" b="0" i="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tc>
                  <a:txBody>
                    <a:bodyPr/>
                    <a:lstStyle/>
                    <a:p>
                      <a:pPr algn="l" fontAlgn="base"/>
                      <a:r>
                        <a:rPr lang="en-US" sz="1400" b="0" i="0" u="none" strike="noStrike">
                          <a:solidFill>
                            <a:srgbClr val="000000"/>
                          </a:solidFill>
                          <a:effectLst/>
                          <a:latin typeface="Tenorite" panose="00000500000000000000" pitchFamily="2" charset="0"/>
                        </a:rPr>
                        <a:t>Numeric</a:t>
                      </a:r>
                      <a:endParaRPr lang="en-US" b="0" i="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1483173611"/>
                  </a:ext>
                </a:extLst>
              </a:tr>
              <a:tr h="409575">
                <a:tc>
                  <a:txBody>
                    <a:bodyPr/>
                    <a:lstStyle/>
                    <a:p>
                      <a:pPr algn="l" fontAlgn="base"/>
                      <a:r>
                        <a:rPr lang="en-US" sz="1600" b="1" i="0">
                          <a:solidFill>
                            <a:srgbClr val="000000"/>
                          </a:solidFill>
                          <a:effectLst/>
                          <a:latin typeface="Tenorite" panose="00000500000000000000" pitchFamily="2" charset="0"/>
                        </a:rPr>
                        <a:t>Unemployment</a:t>
                      </a:r>
                      <a:endParaRPr lang="en-US" b="0" i="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tc>
                  <a:txBody>
                    <a:bodyPr/>
                    <a:lstStyle/>
                    <a:p>
                      <a:pPr algn="l" fontAlgn="base"/>
                      <a:r>
                        <a:rPr lang="en-US" sz="1400" b="0" i="0" u="none" strike="noStrike">
                          <a:solidFill>
                            <a:srgbClr val="000000"/>
                          </a:solidFill>
                          <a:effectLst/>
                          <a:latin typeface="Tenorite" panose="00000500000000000000" pitchFamily="2" charset="0"/>
                        </a:rPr>
                        <a:t>Numeric</a:t>
                      </a:r>
                      <a:endParaRPr lang="en-US" b="0" i="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3012115674"/>
                  </a:ext>
                </a:extLst>
              </a:tr>
              <a:tr h="409575">
                <a:tc>
                  <a:txBody>
                    <a:bodyPr/>
                    <a:lstStyle/>
                    <a:p>
                      <a:pPr algn="l" fontAlgn="base"/>
                      <a:r>
                        <a:rPr lang="en-US" sz="1600" b="1" i="0">
                          <a:solidFill>
                            <a:srgbClr val="000000"/>
                          </a:solidFill>
                          <a:effectLst/>
                          <a:latin typeface="Tenorite" panose="00000500000000000000" pitchFamily="2" charset="0"/>
                        </a:rPr>
                        <a:t>Labor Force</a:t>
                      </a:r>
                      <a:endParaRPr lang="en-US" b="0" i="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tc>
                  <a:txBody>
                    <a:bodyPr/>
                    <a:lstStyle/>
                    <a:p>
                      <a:pPr algn="l" fontAlgn="base"/>
                      <a:r>
                        <a:rPr lang="en-US" sz="1400" b="0" i="0" u="none" strike="noStrike">
                          <a:solidFill>
                            <a:srgbClr val="000000"/>
                          </a:solidFill>
                          <a:effectLst/>
                          <a:latin typeface="Tenorite" panose="00000500000000000000" pitchFamily="2" charset="0"/>
                        </a:rPr>
                        <a:t>Numeric</a:t>
                      </a:r>
                      <a:endParaRPr lang="en-US" b="0" i="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1521028428"/>
                  </a:ext>
                </a:extLst>
              </a:tr>
              <a:tr h="409575">
                <a:tc>
                  <a:txBody>
                    <a:bodyPr/>
                    <a:lstStyle/>
                    <a:p>
                      <a:pPr algn="l" fontAlgn="base"/>
                      <a:r>
                        <a:rPr lang="en-US" sz="1600" b="1" i="0">
                          <a:solidFill>
                            <a:srgbClr val="000000"/>
                          </a:solidFill>
                          <a:effectLst/>
                          <a:latin typeface="Tenorite" panose="00000500000000000000" pitchFamily="2" charset="0"/>
                        </a:rPr>
                        <a:t>State</a:t>
                      </a:r>
                      <a:endParaRPr lang="en-US" b="0" i="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tc>
                  <a:txBody>
                    <a:bodyPr/>
                    <a:lstStyle/>
                    <a:p>
                      <a:pPr algn="l" fontAlgn="base"/>
                      <a:r>
                        <a:rPr lang="en-US" sz="1400" b="0" i="0" u="none" strike="noStrike">
                          <a:solidFill>
                            <a:srgbClr val="000000"/>
                          </a:solidFill>
                          <a:effectLst/>
                          <a:latin typeface="Tenorite" panose="00000500000000000000" pitchFamily="2" charset="0"/>
                        </a:rPr>
                        <a:t>Character</a:t>
                      </a:r>
                      <a:endParaRPr lang="en-US" b="0" i="0">
                        <a:solidFill>
                          <a:srgbClr val="000000"/>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780483485"/>
                  </a:ext>
                </a:extLst>
              </a:tr>
            </a:tbl>
          </a:graphicData>
        </a:graphic>
      </p:graphicFrame>
      <p:graphicFrame>
        <p:nvGraphicFramePr>
          <p:cNvPr id="8" name="Table 7">
            <a:extLst>
              <a:ext uri="{FF2B5EF4-FFF2-40B4-BE49-F238E27FC236}">
                <a16:creationId xmlns:a16="http://schemas.microsoft.com/office/drawing/2014/main" id="{811932C9-CC39-B638-079B-D897740CCD43}"/>
              </a:ext>
            </a:extLst>
          </p:cNvPr>
          <p:cNvGraphicFramePr>
            <a:graphicFrameLocks noGrp="1"/>
          </p:cNvGraphicFramePr>
          <p:nvPr>
            <p:extLst>
              <p:ext uri="{D42A27DB-BD31-4B8C-83A1-F6EECF244321}">
                <p14:modId xmlns:p14="http://schemas.microsoft.com/office/powerpoint/2010/main" val="3281640562"/>
              </p:ext>
            </p:extLst>
          </p:nvPr>
        </p:nvGraphicFramePr>
        <p:xfrm>
          <a:off x="5036148" y="1616284"/>
          <a:ext cx="2619375" cy="2076450"/>
        </p:xfrm>
        <a:graphic>
          <a:graphicData uri="http://schemas.openxmlformats.org/drawingml/2006/table">
            <a:tbl>
              <a:tblPr firstRow="1" bandRow="1">
                <a:tableStyleId>{5C22544A-7EE6-4342-B048-85BDC9FD1C3A}</a:tableStyleId>
              </a:tblPr>
              <a:tblGrid>
                <a:gridCol w="1543050">
                  <a:extLst>
                    <a:ext uri="{9D8B030D-6E8A-4147-A177-3AD203B41FA5}">
                      <a16:colId xmlns:a16="http://schemas.microsoft.com/office/drawing/2014/main" val="554067158"/>
                    </a:ext>
                  </a:extLst>
                </a:gridCol>
                <a:gridCol w="1076325">
                  <a:extLst>
                    <a:ext uri="{9D8B030D-6E8A-4147-A177-3AD203B41FA5}">
                      <a16:colId xmlns:a16="http://schemas.microsoft.com/office/drawing/2014/main" val="2945033336"/>
                    </a:ext>
                  </a:extLst>
                </a:gridCol>
              </a:tblGrid>
              <a:tr h="400050">
                <a:tc>
                  <a:txBody>
                    <a:bodyPr/>
                    <a:lstStyle/>
                    <a:p>
                      <a:pPr algn="ctr" fontAlgn="base"/>
                      <a:r>
                        <a:rPr lang="en-US" sz="1800" b="1">
                          <a:solidFill>
                            <a:srgbClr val="000000"/>
                          </a:solidFill>
                          <a:effectLst/>
                          <a:latin typeface="Tenorite" panose="00000500000000000000" pitchFamily="2" charset="0"/>
                        </a:rPr>
                        <a:t>Year (PK)</a:t>
                      </a:r>
                      <a:endParaRPr lang="en-US" b="1">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fontAlgn="base"/>
                      <a:r>
                        <a:rPr lang="en-US" sz="1400" b="0">
                          <a:solidFill>
                            <a:srgbClr val="000000"/>
                          </a:solidFill>
                          <a:effectLst/>
                          <a:latin typeface="Tenorite" panose="00000500000000000000" pitchFamily="2" charset="0"/>
                        </a:rPr>
                        <a:t>Numeric</a:t>
                      </a:r>
                      <a:endParaRPr lang="en-US" b="1">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76015124"/>
                  </a:ext>
                </a:extLst>
              </a:tr>
              <a:tr h="390525">
                <a:tc>
                  <a:txBody>
                    <a:bodyPr/>
                    <a:lstStyle/>
                    <a:p>
                      <a:pPr fontAlgn="base"/>
                      <a:r>
                        <a:rPr lang="en-US" sz="1600" b="1">
                          <a:effectLst/>
                          <a:latin typeface="Tenorite" panose="00000500000000000000" pitchFamily="2" charset="0"/>
                        </a:rPr>
                        <a:t>Total Crime</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fontAlgn="base"/>
                      <a:r>
                        <a:rPr lang="en-US" sz="1400">
                          <a:effectLst/>
                          <a:latin typeface="Tenorite" panose="00000500000000000000" pitchFamily="2" charset="0"/>
                        </a:rPr>
                        <a:t>Numeric</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extLst>
                  <a:ext uri="{0D108BD9-81ED-4DB2-BD59-A6C34878D82A}">
                    <a16:rowId xmlns:a16="http://schemas.microsoft.com/office/drawing/2014/main" val="1454905121"/>
                  </a:ext>
                </a:extLst>
              </a:tr>
              <a:tr h="504825">
                <a:tc>
                  <a:txBody>
                    <a:bodyPr/>
                    <a:lstStyle/>
                    <a:p>
                      <a:pPr fontAlgn="base"/>
                      <a:r>
                        <a:rPr lang="en-US" sz="1600" b="1">
                          <a:effectLst/>
                          <a:latin typeface="Tenorite" panose="00000500000000000000" pitchFamily="2" charset="0"/>
                        </a:rPr>
                        <a:t>Unemployment</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fontAlgn="base"/>
                      <a:r>
                        <a:rPr lang="en-US" sz="1400">
                          <a:effectLst/>
                          <a:latin typeface="Tenorite" panose="00000500000000000000" pitchFamily="2" charset="0"/>
                        </a:rPr>
                        <a:t>Numeric</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extLst>
                  <a:ext uri="{0D108BD9-81ED-4DB2-BD59-A6C34878D82A}">
                    <a16:rowId xmlns:a16="http://schemas.microsoft.com/office/drawing/2014/main" val="2296327839"/>
                  </a:ext>
                </a:extLst>
              </a:tr>
              <a:tr h="390525">
                <a:tc>
                  <a:txBody>
                    <a:bodyPr/>
                    <a:lstStyle/>
                    <a:p>
                      <a:pPr fontAlgn="base"/>
                      <a:r>
                        <a:rPr lang="en-US" sz="1600" b="1">
                          <a:effectLst/>
                          <a:latin typeface="Tenorite" panose="00000500000000000000" pitchFamily="2" charset="0"/>
                        </a:rPr>
                        <a:t>Labor Force</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fontAlgn="base"/>
                      <a:r>
                        <a:rPr lang="en-US" sz="1400">
                          <a:effectLst/>
                          <a:latin typeface="Tenorite" panose="00000500000000000000" pitchFamily="2" charset="0"/>
                        </a:rPr>
                        <a:t>Numeric</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extLst>
                  <a:ext uri="{0D108BD9-81ED-4DB2-BD59-A6C34878D82A}">
                    <a16:rowId xmlns:a16="http://schemas.microsoft.com/office/drawing/2014/main" val="2600984936"/>
                  </a:ext>
                </a:extLst>
              </a:tr>
              <a:tr h="390525">
                <a:tc>
                  <a:txBody>
                    <a:bodyPr/>
                    <a:lstStyle/>
                    <a:p>
                      <a:pPr fontAlgn="base"/>
                      <a:r>
                        <a:rPr lang="en-US" sz="1600" b="1">
                          <a:effectLst/>
                          <a:latin typeface="Tenorite" panose="00000500000000000000" pitchFamily="2" charset="0"/>
                        </a:rPr>
                        <a:t>State</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fontAlgn="base"/>
                      <a:r>
                        <a:rPr lang="en-US" sz="1400">
                          <a:effectLst/>
                          <a:latin typeface="Tenorite" panose="00000500000000000000" pitchFamily="2" charset="0"/>
                        </a:rPr>
                        <a:t>Character</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extLst>
                  <a:ext uri="{0D108BD9-81ED-4DB2-BD59-A6C34878D82A}">
                    <a16:rowId xmlns:a16="http://schemas.microsoft.com/office/drawing/2014/main" val="134635723"/>
                  </a:ext>
                </a:extLst>
              </a:tr>
            </a:tbl>
          </a:graphicData>
        </a:graphic>
      </p:graphicFrame>
      <p:graphicFrame>
        <p:nvGraphicFramePr>
          <p:cNvPr id="10" name="Table 9">
            <a:extLst>
              <a:ext uri="{FF2B5EF4-FFF2-40B4-BE49-F238E27FC236}">
                <a16:creationId xmlns:a16="http://schemas.microsoft.com/office/drawing/2014/main" id="{5EC1C03D-9CBA-34C8-379A-2218764DBE19}"/>
              </a:ext>
            </a:extLst>
          </p:cNvPr>
          <p:cNvGraphicFramePr>
            <a:graphicFrameLocks noGrp="1"/>
          </p:cNvGraphicFramePr>
          <p:nvPr>
            <p:extLst>
              <p:ext uri="{D42A27DB-BD31-4B8C-83A1-F6EECF244321}">
                <p14:modId xmlns:p14="http://schemas.microsoft.com/office/powerpoint/2010/main" val="3528174419"/>
              </p:ext>
            </p:extLst>
          </p:nvPr>
        </p:nvGraphicFramePr>
        <p:xfrm>
          <a:off x="9146576" y="1628775"/>
          <a:ext cx="2543175" cy="2076450"/>
        </p:xfrm>
        <a:graphic>
          <a:graphicData uri="http://schemas.openxmlformats.org/drawingml/2006/table">
            <a:tbl>
              <a:tblPr firstRow="1" bandRow="1">
                <a:tableStyleId>{5C22544A-7EE6-4342-B048-85BDC9FD1C3A}</a:tableStyleId>
              </a:tblPr>
              <a:tblGrid>
                <a:gridCol w="1609725">
                  <a:extLst>
                    <a:ext uri="{9D8B030D-6E8A-4147-A177-3AD203B41FA5}">
                      <a16:colId xmlns:a16="http://schemas.microsoft.com/office/drawing/2014/main" val="2141892993"/>
                    </a:ext>
                  </a:extLst>
                </a:gridCol>
                <a:gridCol w="933450">
                  <a:extLst>
                    <a:ext uri="{9D8B030D-6E8A-4147-A177-3AD203B41FA5}">
                      <a16:colId xmlns:a16="http://schemas.microsoft.com/office/drawing/2014/main" val="124795056"/>
                    </a:ext>
                  </a:extLst>
                </a:gridCol>
              </a:tblGrid>
              <a:tr h="400050">
                <a:tc>
                  <a:txBody>
                    <a:bodyPr/>
                    <a:lstStyle/>
                    <a:p>
                      <a:pPr algn="ctr" fontAlgn="base"/>
                      <a:r>
                        <a:rPr lang="en-US" sz="1800" b="1">
                          <a:solidFill>
                            <a:srgbClr val="000000"/>
                          </a:solidFill>
                          <a:effectLst/>
                          <a:latin typeface="Tenorite" panose="00000500000000000000" pitchFamily="2" charset="0"/>
                        </a:rPr>
                        <a:t>Year (PK)</a:t>
                      </a:r>
                      <a:endParaRPr lang="en-US" b="1">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fontAlgn="base"/>
                      <a:r>
                        <a:rPr lang="en-US" sz="1400" b="0">
                          <a:solidFill>
                            <a:srgbClr val="000000"/>
                          </a:solidFill>
                          <a:effectLst/>
                          <a:latin typeface="Tenorite" panose="00000500000000000000" pitchFamily="2" charset="0"/>
                        </a:rPr>
                        <a:t>Numeric</a:t>
                      </a:r>
                      <a:endParaRPr lang="en-US" b="1">
                        <a:solidFill>
                          <a:srgbClr val="FFFFFF"/>
                        </a:solidFill>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436517916"/>
                  </a:ext>
                </a:extLst>
              </a:tr>
              <a:tr h="390525">
                <a:tc>
                  <a:txBody>
                    <a:bodyPr/>
                    <a:lstStyle/>
                    <a:p>
                      <a:pPr fontAlgn="base"/>
                      <a:r>
                        <a:rPr lang="en-US" sz="1600" b="1">
                          <a:effectLst/>
                          <a:latin typeface="Tenorite" panose="00000500000000000000" pitchFamily="2" charset="0"/>
                        </a:rPr>
                        <a:t>Total Crime</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4"/>
                    </a:solidFill>
                  </a:tcPr>
                </a:tc>
                <a:tc>
                  <a:txBody>
                    <a:bodyPr/>
                    <a:lstStyle/>
                    <a:p>
                      <a:pPr fontAlgn="base"/>
                      <a:r>
                        <a:rPr lang="en-US" sz="1400">
                          <a:effectLst/>
                          <a:latin typeface="Tenorite" panose="00000500000000000000" pitchFamily="2" charset="0"/>
                        </a:rPr>
                        <a:t>Numeric</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4"/>
                    </a:solidFill>
                  </a:tcPr>
                </a:tc>
                <a:extLst>
                  <a:ext uri="{0D108BD9-81ED-4DB2-BD59-A6C34878D82A}">
                    <a16:rowId xmlns:a16="http://schemas.microsoft.com/office/drawing/2014/main" val="3167391968"/>
                  </a:ext>
                </a:extLst>
              </a:tr>
              <a:tr h="504825">
                <a:tc>
                  <a:txBody>
                    <a:bodyPr/>
                    <a:lstStyle/>
                    <a:p>
                      <a:pPr fontAlgn="base"/>
                      <a:r>
                        <a:rPr lang="en-US" sz="1600" b="1">
                          <a:effectLst/>
                          <a:latin typeface="Tenorite" panose="00000500000000000000" pitchFamily="2" charset="0"/>
                        </a:rPr>
                        <a:t>Unemployment</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4"/>
                    </a:solidFill>
                  </a:tcPr>
                </a:tc>
                <a:tc>
                  <a:txBody>
                    <a:bodyPr/>
                    <a:lstStyle/>
                    <a:p>
                      <a:pPr fontAlgn="base"/>
                      <a:r>
                        <a:rPr lang="en-US" sz="1400">
                          <a:effectLst/>
                          <a:latin typeface="Tenorite" panose="00000500000000000000" pitchFamily="2" charset="0"/>
                        </a:rPr>
                        <a:t>Numeric</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4"/>
                    </a:solidFill>
                  </a:tcPr>
                </a:tc>
                <a:extLst>
                  <a:ext uri="{0D108BD9-81ED-4DB2-BD59-A6C34878D82A}">
                    <a16:rowId xmlns:a16="http://schemas.microsoft.com/office/drawing/2014/main" val="3699085141"/>
                  </a:ext>
                </a:extLst>
              </a:tr>
              <a:tr h="390525">
                <a:tc>
                  <a:txBody>
                    <a:bodyPr/>
                    <a:lstStyle/>
                    <a:p>
                      <a:pPr fontAlgn="base"/>
                      <a:r>
                        <a:rPr lang="en-US" sz="1600" b="1">
                          <a:effectLst/>
                          <a:latin typeface="Tenorite" panose="00000500000000000000" pitchFamily="2" charset="0"/>
                        </a:rPr>
                        <a:t>Labor Force</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4"/>
                    </a:solidFill>
                  </a:tcPr>
                </a:tc>
                <a:tc>
                  <a:txBody>
                    <a:bodyPr/>
                    <a:lstStyle/>
                    <a:p>
                      <a:pPr fontAlgn="base"/>
                      <a:r>
                        <a:rPr lang="en-US" sz="1400">
                          <a:effectLst/>
                          <a:latin typeface="Tenorite" panose="00000500000000000000" pitchFamily="2" charset="0"/>
                        </a:rPr>
                        <a:t>Numeric</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4"/>
                    </a:solidFill>
                  </a:tcPr>
                </a:tc>
                <a:extLst>
                  <a:ext uri="{0D108BD9-81ED-4DB2-BD59-A6C34878D82A}">
                    <a16:rowId xmlns:a16="http://schemas.microsoft.com/office/drawing/2014/main" val="4204720439"/>
                  </a:ext>
                </a:extLst>
              </a:tr>
              <a:tr h="390525">
                <a:tc>
                  <a:txBody>
                    <a:bodyPr/>
                    <a:lstStyle/>
                    <a:p>
                      <a:pPr fontAlgn="base"/>
                      <a:r>
                        <a:rPr lang="en-US" sz="1600" b="1">
                          <a:effectLst/>
                          <a:latin typeface="Tenorite" panose="00000500000000000000" pitchFamily="2" charset="0"/>
                        </a:rPr>
                        <a:t>State</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4"/>
                    </a:solidFill>
                  </a:tcPr>
                </a:tc>
                <a:tc>
                  <a:txBody>
                    <a:bodyPr/>
                    <a:lstStyle/>
                    <a:p>
                      <a:pPr fontAlgn="base"/>
                      <a:r>
                        <a:rPr lang="en-US" sz="1400">
                          <a:effectLst/>
                          <a:latin typeface="Tenorite" panose="00000500000000000000" pitchFamily="2" charset="0"/>
                        </a:rPr>
                        <a:t>Numeric</a:t>
                      </a:r>
                      <a:endParaRPr lang="en-US">
                        <a:effectLs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4"/>
                    </a:solidFill>
                  </a:tcPr>
                </a:tc>
                <a:extLst>
                  <a:ext uri="{0D108BD9-81ED-4DB2-BD59-A6C34878D82A}">
                    <a16:rowId xmlns:a16="http://schemas.microsoft.com/office/drawing/2014/main" val="2256642200"/>
                  </a:ext>
                </a:extLst>
              </a:tr>
            </a:tbl>
          </a:graphicData>
        </a:graphic>
      </p:graphicFrame>
    </p:spTree>
    <p:extLst>
      <p:ext uri="{BB962C8B-B14F-4D97-AF65-F5344CB8AC3E}">
        <p14:creationId xmlns:p14="http://schemas.microsoft.com/office/powerpoint/2010/main" val="1253896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1065722" y="4930"/>
            <a:ext cx="9710646" cy="1377306"/>
          </a:xfrm>
        </p:spPr>
        <p:txBody>
          <a:bodyPr anchor="b">
            <a:normAutofit/>
          </a:bodyPr>
          <a:lstStyle/>
          <a:p>
            <a:r>
              <a:rPr lang="en-US" sz="3600">
                <a:solidFill>
                  <a:srgbClr val="FFFFFF"/>
                </a:solidFill>
              </a:rPr>
              <a:t>Data Joins​ Example</a:t>
            </a:r>
          </a:p>
        </p:txBody>
      </p:sp>
      <p:sp>
        <p:nvSpPr>
          <p:cNvPr id="3" name="Subtitle 2">
            <a:extLst>
              <a:ext uri="{FF2B5EF4-FFF2-40B4-BE49-F238E27FC236}">
                <a16:creationId xmlns:a16="http://schemas.microsoft.com/office/drawing/2014/main" id="{45FD0450-A909-4CD9-8912-96A19ACEB7CB}"/>
              </a:ext>
            </a:extLst>
          </p:cNvPr>
          <p:cNvSpPr>
            <a:spLocks noGrp="1"/>
          </p:cNvSpPr>
          <p:nvPr>
            <p:ph type="body" idx="1"/>
          </p:nvPr>
        </p:nvSpPr>
        <p:spPr>
          <a:xfrm>
            <a:off x="394840" y="1715054"/>
            <a:ext cx="3615719" cy="768371"/>
          </a:xfrm>
        </p:spPr>
        <p:txBody>
          <a:bodyPr anchor="ctr">
            <a:normAutofit/>
          </a:bodyPr>
          <a:lstStyle/>
          <a:p>
            <a:pPr algn="ctr"/>
            <a:r>
              <a:rPr lang="en-US">
                <a:solidFill>
                  <a:srgbClr val="FFFFFF"/>
                </a:solidFill>
              </a:rPr>
              <a:t>Maryland Crime Clean (Source)</a:t>
            </a:r>
          </a:p>
        </p:txBody>
      </p:sp>
      <p:graphicFrame>
        <p:nvGraphicFramePr>
          <p:cNvPr id="4" name="Content Placeholder 3">
            <a:extLst>
              <a:ext uri="{FF2B5EF4-FFF2-40B4-BE49-F238E27FC236}">
                <a16:creationId xmlns:a16="http://schemas.microsoft.com/office/drawing/2014/main" id="{79352581-E182-DFB3-212C-B64B440996AA}"/>
              </a:ext>
            </a:extLst>
          </p:cNvPr>
          <p:cNvGraphicFramePr>
            <a:graphicFrameLocks noGrp="1"/>
          </p:cNvGraphicFramePr>
          <p:nvPr>
            <p:ph sz="half" idx="2"/>
            <p:extLst>
              <p:ext uri="{D42A27DB-BD31-4B8C-83A1-F6EECF244321}">
                <p14:modId xmlns:p14="http://schemas.microsoft.com/office/powerpoint/2010/main" val="2784419769"/>
              </p:ext>
            </p:extLst>
          </p:nvPr>
        </p:nvGraphicFramePr>
        <p:xfrm>
          <a:off x="618226" y="2415396"/>
          <a:ext cx="2882900" cy="1005840"/>
        </p:xfrm>
        <a:graphic>
          <a:graphicData uri="http://schemas.openxmlformats.org/drawingml/2006/table">
            <a:tbl>
              <a:tblPr firstRow="1" bandRow="1">
                <a:tableStyleId>{7E9639D4-E3E2-4D34-9284-5A2195B3D0D7}</a:tableStyleId>
              </a:tblPr>
              <a:tblGrid>
                <a:gridCol w="1441450">
                  <a:extLst>
                    <a:ext uri="{9D8B030D-6E8A-4147-A177-3AD203B41FA5}">
                      <a16:colId xmlns:a16="http://schemas.microsoft.com/office/drawing/2014/main" val="825878202"/>
                    </a:ext>
                  </a:extLst>
                </a:gridCol>
                <a:gridCol w="1441450">
                  <a:extLst>
                    <a:ext uri="{9D8B030D-6E8A-4147-A177-3AD203B41FA5}">
                      <a16:colId xmlns:a16="http://schemas.microsoft.com/office/drawing/2014/main" val="1243173856"/>
                    </a:ext>
                  </a:extLst>
                </a:gridCol>
              </a:tblGrid>
              <a:tr h="359433">
                <a:tc>
                  <a:txBody>
                    <a:bodyPr/>
                    <a:lstStyle/>
                    <a:p>
                      <a:r>
                        <a:rPr lang="en-US" dirty="0">
                          <a:solidFill>
                            <a:schemeClr val="bg1"/>
                          </a:solidFill>
                        </a:rPr>
                        <a:t>Year (PK)</a:t>
                      </a:r>
                    </a:p>
                  </a:txBody>
                  <a:tcPr>
                    <a:solidFill>
                      <a:srgbClr val="898989"/>
                    </a:solidFill>
                  </a:tcPr>
                </a:tc>
                <a:tc>
                  <a:txBody>
                    <a:bodyPr/>
                    <a:lstStyle/>
                    <a:p>
                      <a:r>
                        <a:rPr lang="en-US" b="0" dirty="0">
                          <a:solidFill>
                            <a:schemeClr val="bg1"/>
                          </a:solidFill>
                        </a:rPr>
                        <a:t>Numeric</a:t>
                      </a:r>
                    </a:p>
                  </a:txBody>
                  <a:tcPr>
                    <a:solidFill>
                      <a:srgbClr val="898989"/>
                    </a:solidFill>
                  </a:tcPr>
                </a:tc>
                <a:extLst>
                  <a:ext uri="{0D108BD9-81ED-4DB2-BD59-A6C34878D82A}">
                    <a16:rowId xmlns:a16="http://schemas.microsoft.com/office/drawing/2014/main" val="3072123771"/>
                  </a:ext>
                </a:extLst>
              </a:tr>
              <a:tr h="370840">
                <a:tc>
                  <a:txBody>
                    <a:bodyPr/>
                    <a:lstStyle/>
                    <a:p>
                      <a:r>
                        <a:rPr lang="en-US" b="1" dirty="0">
                          <a:solidFill>
                            <a:schemeClr val="bg1"/>
                          </a:solidFill>
                        </a:rPr>
                        <a:t>Total Crime</a:t>
                      </a:r>
                    </a:p>
                  </a:txBody>
                  <a:tcPr>
                    <a:solidFill>
                      <a:schemeClr val="accent1">
                        <a:lumMod val="75000"/>
                      </a:schemeClr>
                    </a:solidFill>
                  </a:tcPr>
                </a:tc>
                <a:tc>
                  <a:txBody>
                    <a:bodyPr/>
                    <a:lstStyle/>
                    <a:p>
                      <a:r>
                        <a:rPr lang="en-US" dirty="0">
                          <a:solidFill>
                            <a:schemeClr val="bg1"/>
                          </a:solidFill>
                        </a:rPr>
                        <a:t>Numeric</a:t>
                      </a:r>
                    </a:p>
                  </a:txBody>
                  <a:tcPr>
                    <a:solidFill>
                      <a:schemeClr val="accent1">
                        <a:lumMod val="75000"/>
                      </a:schemeClr>
                    </a:solidFill>
                  </a:tcPr>
                </a:tc>
                <a:extLst>
                  <a:ext uri="{0D108BD9-81ED-4DB2-BD59-A6C34878D82A}">
                    <a16:rowId xmlns:a16="http://schemas.microsoft.com/office/drawing/2014/main" val="574414878"/>
                  </a:ext>
                </a:extLst>
              </a:tr>
            </a:tbl>
          </a:graphicData>
        </a:graphic>
      </p:graphicFrame>
      <p:sp>
        <p:nvSpPr>
          <p:cNvPr id="30" name="Text Placeholder 4">
            <a:extLst>
              <a:ext uri="{FF2B5EF4-FFF2-40B4-BE49-F238E27FC236}">
                <a16:creationId xmlns:a16="http://schemas.microsoft.com/office/drawing/2014/main" id="{87CECEF4-CD6C-6D58-1DE6-037DB518B9A9}"/>
              </a:ext>
            </a:extLst>
          </p:cNvPr>
          <p:cNvSpPr>
            <a:spLocks noGrp="1"/>
          </p:cNvSpPr>
          <p:nvPr>
            <p:ph type="body" sz="quarter" idx="3"/>
          </p:nvPr>
        </p:nvSpPr>
        <p:spPr>
          <a:xfrm>
            <a:off x="61288" y="3425959"/>
            <a:ext cx="4693840" cy="768371"/>
          </a:xfrm>
        </p:spPr>
        <p:txBody>
          <a:bodyPr/>
          <a:lstStyle/>
          <a:p>
            <a:r>
              <a:rPr lang="en-US">
                <a:solidFill>
                  <a:srgbClr val="FFFFFF"/>
                </a:solidFill>
              </a:rPr>
              <a:t>Maryland Unemployment (Source)</a:t>
            </a:r>
          </a:p>
        </p:txBody>
      </p:sp>
      <p:sp>
        <p:nvSpPr>
          <p:cNvPr id="34" name="Text Placeholder 6">
            <a:extLst>
              <a:ext uri="{FF2B5EF4-FFF2-40B4-BE49-F238E27FC236}">
                <a16:creationId xmlns:a16="http://schemas.microsoft.com/office/drawing/2014/main" id="{672521F3-8CD1-5795-106B-1D77EFD70885}"/>
              </a:ext>
            </a:extLst>
          </p:cNvPr>
          <p:cNvSpPr>
            <a:spLocks noGrp="1"/>
          </p:cNvSpPr>
          <p:nvPr>
            <p:ph type="body" idx="13"/>
          </p:nvPr>
        </p:nvSpPr>
        <p:spPr>
          <a:xfrm>
            <a:off x="633327" y="5007468"/>
            <a:ext cx="2882475" cy="768371"/>
          </a:xfrm>
        </p:spPr>
        <p:txBody>
          <a:bodyPr/>
          <a:lstStyle/>
          <a:p>
            <a:pPr algn="ctr"/>
            <a:r>
              <a:rPr lang="en-US">
                <a:solidFill>
                  <a:srgbClr val="FFFFFF"/>
                </a:solidFill>
              </a:rPr>
              <a:t>Maryland Labor Force (Source)</a:t>
            </a:r>
          </a:p>
        </p:txBody>
      </p:sp>
      <p:graphicFrame>
        <p:nvGraphicFramePr>
          <p:cNvPr id="10" name="Content Placeholder 3">
            <a:extLst>
              <a:ext uri="{FF2B5EF4-FFF2-40B4-BE49-F238E27FC236}">
                <a16:creationId xmlns:a16="http://schemas.microsoft.com/office/drawing/2014/main" id="{C78B1CFF-DF7D-12EB-F0AB-37AE021A815C}"/>
              </a:ext>
            </a:extLst>
          </p:cNvPr>
          <p:cNvGraphicFramePr>
            <a:graphicFrameLocks/>
          </p:cNvGraphicFramePr>
          <p:nvPr>
            <p:extLst>
              <p:ext uri="{D42A27DB-BD31-4B8C-83A1-F6EECF244321}">
                <p14:modId xmlns:p14="http://schemas.microsoft.com/office/powerpoint/2010/main" val="1938819776"/>
              </p:ext>
            </p:extLst>
          </p:nvPr>
        </p:nvGraphicFramePr>
        <p:xfrm>
          <a:off x="574622" y="4134786"/>
          <a:ext cx="2945121" cy="736600"/>
        </p:xfrm>
        <a:graphic>
          <a:graphicData uri="http://schemas.openxmlformats.org/drawingml/2006/table">
            <a:tbl>
              <a:tblPr firstRow="1" bandRow="1">
                <a:tableStyleId>{7E9639D4-E3E2-4D34-9284-5A2195B3D0D7}</a:tableStyleId>
              </a:tblPr>
              <a:tblGrid>
                <a:gridCol w="1873770">
                  <a:extLst>
                    <a:ext uri="{9D8B030D-6E8A-4147-A177-3AD203B41FA5}">
                      <a16:colId xmlns:a16="http://schemas.microsoft.com/office/drawing/2014/main" val="825878202"/>
                    </a:ext>
                  </a:extLst>
                </a:gridCol>
                <a:gridCol w="1071351">
                  <a:extLst>
                    <a:ext uri="{9D8B030D-6E8A-4147-A177-3AD203B41FA5}">
                      <a16:colId xmlns:a16="http://schemas.microsoft.com/office/drawing/2014/main" val="1243173856"/>
                    </a:ext>
                  </a:extLst>
                </a:gridCol>
              </a:tblGrid>
              <a:tr h="359433">
                <a:tc>
                  <a:txBody>
                    <a:bodyPr/>
                    <a:lstStyle/>
                    <a:p>
                      <a:r>
                        <a:rPr lang="en-US" dirty="0">
                          <a:solidFill>
                            <a:schemeClr val="bg1"/>
                          </a:solidFill>
                        </a:rPr>
                        <a:t>Year </a:t>
                      </a:r>
                      <a:r>
                        <a:rPr lang="en-US" sz="1800" b="1" i="0" u="none" strike="noStrike" noProof="0" dirty="0">
                          <a:solidFill>
                            <a:schemeClr val="bg1"/>
                          </a:solidFill>
                          <a:latin typeface="Tenorite"/>
                        </a:rPr>
                        <a:t>(PK)</a:t>
                      </a:r>
                      <a:endParaRPr lang="en-US" dirty="0">
                        <a:solidFill>
                          <a:schemeClr val="bg1"/>
                        </a:solidFill>
                      </a:endParaRPr>
                    </a:p>
                  </a:txBody>
                  <a:tcPr>
                    <a:solidFill>
                      <a:srgbClr val="898989"/>
                    </a:solidFill>
                  </a:tcPr>
                </a:tc>
                <a:tc>
                  <a:txBody>
                    <a:bodyPr/>
                    <a:lstStyle/>
                    <a:p>
                      <a:r>
                        <a:rPr lang="en-US" b="0" dirty="0">
                          <a:solidFill>
                            <a:schemeClr val="bg1"/>
                          </a:solidFill>
                        </a:rPr>
                        <a:t>Numeric</a:t>
                      </a:r>
                    </a:p>
                  </a:txBody>
                  <a:tcPr>
                    <a:solidFill>
                      <a:srgbClr val="898989"/>
                    </a:solidFill>
                  </a:tcPr>
                </a:tc>
                <a:extLst>
                  <a:ext uri="{0D108BD9-81ED-4DB2-BD59-A6C34878D82A}">
                    <a16:rowId xmlns:a16="http://schemas.microsoft.com/office/drawing/2014/main" val="3072123771"/>
                  </a:ext>
                </a:extLst>
              </a:tr>
              <a:tr h="370840">
                <a:tc>
                  <a:txBody>
                    <a:bodyPr/>
                    <a:lstStyle/>
                    <a:p>
                      <a:r>
                        <a:rPr lang="en-US" b="1" dirty="0">
                          <a:solidFill>
                            <a:schemeClr val="bg1"/>
                          </a:solidFill>
                        </a:rPr>
                        <a:t>Unemployment</a:t>
                      </a:r>
                    </a:p>
                  </a:txBody>
                  <a:tcPr>
                    <a:solidFill>
                      <a:schemeClr val="accent1">
                        <a:lumMod val="75000"/>
                      </a:schemeClr>
                    </a:solidFill>
                  </a:tcPr>
                </a:tc>
                <a:tc>
                  <a:txBody>
                    <a:bodyPr/>
                    <a:lstStyle/>
                    <a:p>
                      <a:r>
                        <a:rPr lang="en-US" dirty="0">
                          <a:solidFill>
                            <a:schemeClr val="bg1"/>
                          </a:solidFill>
                        </a:rPr>
                        <a:t>Numeric</a:t>
                      </a:r>
                    </a:p>
                  </a:txBody>
                  <a:tcPr>
                    <a:solidFill>
                      <a:schemeClr val="accent1">
                        <a:lumMod val="75000"/>
                      </a:schemeClr>
                    </a:solidFill>
                  </a:tcPr>
                </a:tc>
                <a:extLst>
                  <a:ext uri="{0D108BD9-81ED-4DB2-BD59-A6C34878D82A}">
                    <a16:rowId xmlns:a16="http://schemas.microsoft.com/office/drawing/2014/main" val="574414878"/>
                  </a:ext>
                </a:extLst>
              </a:tr>
            </a:tbl>
          </a:graphicData>
        </a:graphic>
      </p:graphicFrame>
      <p:graphicFrame>
        <p:nvGraphicFramePr>
          <p:cNvPr id="12" name="Content Placeholder 3">
            <a:extLst>
              <a:ext uri="{FF2B5EF4-FFF2-40B4-BE49-F238E27FC236}">
                <a16:creationId xmlns:a16="http://schemas.microsoft.com/office/drawing/2014/main" id="{478A0CA9-5D1A-9FE1-7E3F-20240D4C8C43}"/>
              </a:ext>
            </a:extLst>
          </p:cNvPr>
          <p:cNvGraphicFramePr>
            <a:graphicFrameLocks/>
          </p:cNvGraphicFramePr>
          <p:nvPr>
            <p:extLst>
              <p:ext uri="{D42A27DB-BD31-4B8C-83A1-F6EECF244321}">
                <p14:modId xmlns:p14="http://schemas.microsoft.com/office/powerpoint/2010/main" val="1538089389"/>
              </p:ext>
            </p:extLst>
          </p:nvPr>
        </p:nvGraphicFramePr>
        <p:xfrm>
          <a:off x="635477" y="5653176"/>
          <a:ext cx="2882900" cy="1005840"/>
        </p:xfrm>
        <a:graphic>
          <a:graphicData uri="http://schemas.openxmlformats.org/drawingml/2006/table">
            <a:tbl>
              <a:tblPr firstRow="1" bandRow="1">
                <a:tableStyleId>{7E9639D4-E3E2-4D34-9284-5A2195B3D0D7}</a:tableStyleId>
              </a:tblPr>
              <a:tblGrid>
                <a:gridCol w="1441450">
                  <a:extLst>
                    <a:ext uri="{9D8B030D-6E8A-4147-A177-3AD203B41FA5}">
                      <a16:colId xmlns:a16="http://schemas.microsoft.com/office/drawing/2014/main" val="825878202"/>
                    </a:ext>
                  </a:extLst>
                </a:gridCol>
                <a:gridCol w="1441450">
                  <a:extLst>
                    <a:ext uri="{9D8B030D-6E8A-4147-A177-3AD203B41FA5}">
                      <a16:colId xmlns:a16="http://schemas.microsoft.com/office/drawing/2014/main" val="1243173856"/>
                    </a:ext>
                  </a:extLst>
                </a:gridCol>
              </a:tblGrid>
              <a:tr h="359433">
                <a:tc>
                  <a:txBody>
                    <a:bodyPr/>
                    <a:lstStyle/>
                    <a:p>
                      <a:r>
                        <a:rPr lang="en-US" dirty="0">
                          <a:solidFill>
                            <a:schemeClr val="bg1"/>
                          </a:solidFill>
                        </a:rPr>
                        <a:t>Year </a:t>
                      </a:r>
                      <a:r>
                        <a:rPr lang="en-US" sz="1800" b="1" i="0" u="none" strike="noStrike" noProof="0" dirty="0">
                          <a:solidFill>
                            <a:schemeClr val="bg1"/>
                          </a:solidFill>
                          <a:latin typeface="Tenorite"/>
                        </a:rPr>
                        <a:t>(PK)</a:t>
                      </a:r>
                      <a:endParaRPr lang="en-US" dirty="0">
                        <a:solidFill>
                          <a:schemeClr val="bg1"/>
                        </a:solidFill>
                      </a:endParaRPr>
                    </a:p>
                  </a:txBody>
                  <a:tcPr>
                    <a:solidFill>
                      <a:srgbClr val="898989"/>
                    </a:solidFill>
                  </a:tcPr>
                </a:tc>
                <a:tc>
                  <a:txBody>
                    <a:bodyPr/>
                    <a:lstStyle/>
                    <a:p>
                      <a:r>
                        <a:rPr lang="en-US" b="0" dirty="0">
                          <a:solidFill>
                            <a:schemeClr val="bg1"/>
                          </a:solidFill>
                        </a:rPr>
                        <a:t>Numeric</a:t>
                      </a:r>
                    </a:p>
                  </a:txBody>
                  <a:tcPr>
                    <a:solidFill>
                      <a:srgbClr val="898989"/>
                    </a:solidFill>
                  </a:tcPr>
                </a:tc>
                <a:extLst>
                  <a:ext uri="{0D108BD9-81ED-4DB2-BD59-A6C34878D82A}">
                    <a16:rowId xmlns:a16="http://schemas.microsoft.com/office/drawing/2014/main" val="3072123771"/>
                  </a:ext>
                </a:extLst>
              </a:tr>
              <a:tr h="370839">
                <a:tc>
                  <a:txBody>
                    <a:bodyPr/>
                    <a:lstStyle/>
                    <a:p>
                      <a:r>
                        <a:rPr lang="en-US" b="1" dirty="0">
                          <a:solidFill>
                            <a:schemeClr val="bg1"/>
                          </a:solidFill>
                        </a:rPr>
                        <a:t>Labor Force</a:t>
                      </a:r>
                    </a:p>
                  </a:txBody>
                  <a:tcPr>
                    <a:solidFill>
                      <a:schemeClr val="accent1">
                        <a:lumMod val="75000"/>
                      </a:schemeClr>
                    </a:solidFill>
                  </a:tcPr>
                </a:tc>
                <a:tc>
                  <a:txBody>
                    <a:bodyPr/>
                    <a:lstStyle/>
                    <a:p>
                      <a:r>
                        <a:rPr lang="en-US" dirty="0">
                          <a:solidFill>
                            <a:schemeClr val="bg1"/>
                          </a:solidFill>
                        </a:rPr>
                        <a:t>Numeric</a:t>
                      </a:r>
                    </a:p>
                  </a:txBody>
                  <a:tcPr>
                    <a:solidFill>
                      <a:schemeClr val="accent1">
                        <a:lumMod val="75000"/>
                      </a:schemeClr>
                    </a:solidFill>
                  </a:tcPr>
                </a:tc>
                <a:extLst>
                  <a:ext uri="{0D108BD9-81ED-4DB2-BD59-A6C34878D82A}">
                    <a16:rowId xmlns:a16="http://schemas.microsoft.com/office/drawing/2014/main" val="574414878"/>
                  </a:ext>
                </a:extLst>
              </a:tr>
            </a:tbl>
          </a:graphicData>
        </a:graphic>
      </p:graphicFrame>
      <p:graphicFrame>
        <p:nvGraphicFramePr>
          <p:cNvPr id="14" name="Table 13">
            <a:extLst>
              <a:ext uri="{FF2B5EF4-FFF2-40B4-BE49-F238E27FC236}">
                <a16:creationId xmlns:a16="http://schemas.microsoft.com/office/drawing/2014/main" id="{0D2B11CB-087C-9956-370A-D00F053C0225}"/>
              </a:ext>
            </a:extLst>
          </p:cNvPr>
          <p:cNvGraphicFramePr>
            <a:graphicFrameLocks noGrp="1"/>
          </p:cNvGraphicFramePr>
          <p:nvPr>
            <p:extLst>
              <p:ext uri="{D42A27DB-BD31-4B8C-83A1-F6EECF244321}">
                <p14:modId xmlns:p14="http://schemas.microsoft.com/office/powerpoint/2010/main" val="764669083"/>
              </p:ext>
            </p:extLst>
          </p:nvPr>
        </p:nvGraphicFramePr>
        <p:xfrm>
          <a:off x="4773282" y="2904226"/>
          <a:ext cx="3567891" cy="2809879"/>
        </p:xfrm>
        <a:graphic>
          <a:graphicData uri="http://schemas.openxmlformats.org/drawingml/2006/table">
            <a:tbl>
              <a:tblPr firstRow="1" bandRow="1">
                <a:tableStyleId>{7E9639D4-E3E2-4D34-9284-5A2195B3D0D7}</a:tableStyleId>
              </a:tblPr>
              <a:tblGrid>
                <a:gridCol w="2099094">
                  <a:extLst>
                    <a:ext uri="{9D8B030D-6E8A-4147-A177-3AD203B41FA5}">
                      <a16:colId xmlns:a16="http://schemas.microsoft.com/office/drawing/2014/main" val="1999330461"/>
                    </a:ext>
                  </a:extLst>
                </a:gridCol>
                <a:gridCol w="1468797">
                  <a:extLst>
                    <a:ext uri="{9D8B030D-6E8A-4147-A177-3AD203B41FA5}">
                      <a16:colId xmlns:a16="http://schemas.microsoft.com/office/drawing/2014/main" val="524774229"/>
                    </a:ext>
                  </a:extLst>
                </a:gridCol>
              </a:tblGrid>
              <a:tr h="579135">
                <a:tc>
                  <a:txBody>
                    <a:bodyPr/>
                    <a:lstStyle/>
                    <a:p>
                      <a:pPr algn="ctr"/>
                      <a:r>
                        <a:rPr lang="en-US" sz="2400" b="1" dirty="0">
                          <a:solidFill>
                            <a:schemeClr val="bg1"/>
                          </a:solidFill>
                        </a:rPr>
                        <a:t>Year </a:t>
                      </a:r>
                      <a:r>
                        <a:rPr lang="en-US" sz="2400" b="1" i="0" u="none" strike="noStrike" noProof="0" dirty="0">
                          <a:solidFill>
                            <a:schemeClr val="bg1"/>
                          </a:solidFill>
                          <a:latin typeface="Tenorite"/>
                        </a:rPr>
                        <a:t>(PK)</a:t>
                      </a:r>
                      <a:endParaRPr lang="en-US" sz="2400" b="1" dirty="0">
                        <a:solidFill>
                          <a:schemeClr val="bg1"/>
                        </a:solidFill>
                      </a:endParaRPr>
                    </a:p>
                  </a:txBody>
                  <a:tcPr>
                    <a:solidFill>
                      <a:schemeClr val="bg1">
                        <a:lumMod val="65000"/>
                      </a:schemeClr>
                    </a:solidFill>
                  </a:tcPr>
                </a:tc>
                <a:tc>
                  <a:txBody>
                    <a:bodyPr/>
                    <a:lstStyle/>
                    <a:p>
                      <a:pPr lvl="0">
                        <a:buNone/>
                      </a:pPr>
                      <a:r>
                        <a:rPr lang="en-US" b="0" dirty="0">
                          <a:solidFill>
                            <a:schemeClr val="bg1"/>
                          </a:solidFill>
                        </a:rPr>
                        <a:t>Numeric</a:t>
                      </a:r>
                    </a:p>
                  </a:txBody>
                  <a:tcPr>
                    <a:solidFill>
                      <a:schemeClr val="bg1">
                        <a:lumMod val="65000"/>
                      </a:schemeClr>
                    </a:solidFill>
                  </a:tcPr>
                </a:tc>
                <a:extLst>
                  <a:ext uri="{0D108BD9-81ED-4DB2-BD59-A6C34878D82A}">
                    <a16:rowId xmlns:a16="http://schemas.microsoft.com/office/drawing/2014/main" val="4048630555"/>
                  </a:ext>
                </a:extLst>
              </a:tr>
              <a:tr h="557686">
                <a:tc>
                  <a:txBody>
                    <a:bodyPr/>
                    <a:lstStyle/>
                    <a:p>
                      <a:r>
                        <a:rPr lang="en-US" sz="2000" b="1" dirty="0">
                          <a:solidFill>
                            <a:schemeClr val="bg1"/>
                          </a:solidFill>
                        </a:rPr>
                        <a:t>Total Crime</a:t>
                      </a:r>
                    </a:p>
                  </a:txBody>
                  <a:tcPr>
                    <a:solidFill>
                      <a:schemeClr val="accent1">
                        <a:lumMod val="75000"/>
                      </a:schemeClr>
                    </a:solidFill>
                  </a:tcPr>
                </a:tc>
                <a:tc>
                  <a:txBody>
                    <a:bodyPr/>
                    <a:lstStyle/>
                    <a:p>
                      <a:pPr lvl="0">
                        <a:buNone/>
                      </a:pPr>
                      <a:r>
                        <a:rPr lang="en-US" sz="1800" b="0" i="0" u="none" strike="noStrike" noProof="0" dirty="0">
                          <a:solidFill>
                            <a:schemeClr val="bg1"/>
                          </a:solidFill>
                          <a:latin typeface="Tenorite"/>
                        </a:rPr>
                        <a:t>Numeric</a:t>
                      </a:r>
                      <a:endParaRPr lang="en-US">
                        <a:solidFill>
                          <a:schemeClr val="bg1"/>
                        </a:solidFill>
                      </a:endParaRPr>
                    </a:p>
                  </a:txBody>
                  <a:tcPr>
                    <a:solidFill>
                      <a:schemeClr val="accent1">
                        <a:lumMod val="75000"/>
                      </a:schemeClr>
                    </a:solidFill>
                  </a:tcPr>
                </a:tc>
                <a:extLst>
                  <a:ext uri="{0D108BD9-81ED-4DB2-BD59-A6C34878D82A}">
                    <a16:rowId xmlns:a16="http://schemas.microsoft.com/office/drawing/2014/main" val="93034087"/>
                  </a:ext>
                </a:extLst>
              </a:tr>
              <a:tr h="557686">
                <a:tc>
                  <a:txBody>
                    <a:bodyPr/>
                    <a:lstStyle/>
                    <a:p>
                      <a:r>
                        <a:rPr lang="en-US" sz="2000" b="1" dirty="0">
                          <a:solidFill>
                            <a:schemeClr val="bg1"/>
                          </a:solidFill>
                        </a:rPr>
                        <a:t>Unemployment</a:t>
                      </a:r>
                    </a:p>
                  </a:txBody>
                  <a:tcPr>
                    <a:solidFill>
                      <a:schemeClr val="accent1">
                        <a:lumMod val="75000"/>
                      </a:schemeClr>
                    </a:solidFill>
                  </a:tcPr>
                </a:tc>
                <a:tc>
                  <a:txBody>
                    <a:bodyPr/>
                    <a:lstStyle/>
                    <a:p>
                      <a:pPr lvl="0">
                        <a:buNone/>
                      </a:pPr>
                      <a:r>
                        <a:rPr lang="en-US" sz="1800" b="0" i="0" u="none" strike="noStrike" noProof="0" dirty="0">
                          <a:solidFill>
                            <a:schemeClr val="bg1"/>
                          </a:solidFill>
                          <a:latin typeface="Tenorite"/>
                        </a:rPr>
                        <a:t>Numeric</a:t>
                      </a:r>
                      <a:endParaRPr lang="en-US">
                        <a:solidFill>
                          <a:schemeClr val="bg1"/>
                        </a:solidFill>
                      </a:endParaRPr>
                    </a:p>
                  </a:txBody>
                  <a:tcPr>
                    <a:solidFill>
                      <a:schemeClr val="accent1">
                        <a:lumMod val="75000"/>
                      </a:schemeClr>
                    </a:solidFill>
                  </a:tcPr>
                </a:tc>
                <a:extLst>
                  <a:ext uri="{0D108BD9-81ED-4DB2-BD59-A6C34878D82A}">
                    <a16:rowId xmlns:a16="http://schemas.microsoft.com/office/drawing/2014/main" val="2362840883"/>
                  </a:ext>
                </a:extLst>
              </a:tr>
              <a:tr h="557686">
                <a:tc>
                  <a:txBody>
                    <a:bodyPr/>
                    <a:lstStyle/>
                    <a:p>
                      <a:r>
                        <a:rPr lang="en-US" sz="2000" b="1" dirty="0">
                          <a:solidFill>
                            <a:schemeClr val="bg1"/>
                          </a:solidFill>
                        </a:rPr>
                        <a:t>Labor Force</a:t>
                      </a:r>
                    </a:p>
                  </a:txBody>
                  <a:tcPr>
                    <a:solidFill>
                      <a:schemeClr val="accent1">
                        <a:lumMod val="75000"/>
                      </a:schemeClr>
                    </a:solidFill>
                  </a:tcPr>
                </a:tc>
                <a:tc>
                  <a:txBody>
                    <a:bodyPr/>
                    <a:lstStyle/>
                    <a:p>
                      <a:pPr lvl="0">
                        <a:buNone/>
                      </a:pPr>
                      <a:r>
                        <a:rPr lang="en-US" sz="1800" b="0" i="0" u="none" strike="noStrike" noProof="0" dirty="0">
                          <a:solidFill>
                            <a:schemeClr val="bg1"/>
                          </a:solidFill>
                          <a:latin typeface="Tenorite"/>
                        </a:rPr>
                        <a:t>Numeric</a:t>
                      </a:r>
                      <a:endParaRPr lang="en-US">
                        <a:solidFill>
                          <a:schemeClr val="bg1"/>
                        </a:solidFill>
                      </a:endParaRPr>
                    </a:p>
                  </a:txBody>
                  <a:tcPr>
                    <a:solidFill>
                      <a:schemeClr val="accent1">
                        <a:lumMod val="75000"/>
                      </a:schemeClr>
                    </a:solidFill>
                  </a:tcPr>
                </a:tc>
                <a:extLst>
                  <a:ext uri="{0D108BD9-81ED-4DB2-BD59-A6C34878D82A}">
                    <a16:rowId xmlns:a16="http://schemas.microsoft.com/office/drawing/2014/main" val="2502098442"/>
                  </a:ext>
                </a:extLst>
              </a:tr>
              <a:tr h="557686">
                <a:tc>
                  <a:txBody>
                    <a:bodyPr/>
                    <a:lstStyle/>
                    <a:p>
                      <a:r>
                        <a:rPr lang="en-US" sz="2000" b="1" dirty="0">
                          <a:solidFill>
                            <a:schemeClr val="bg1"/>
                          </a:solidFill>
                        </a:rPr>
                        <a:t>State</a:t>
                      </a:r>
                    </a:p>
                  </a:txBody>
                  <a:tcPr>
                    <a:solidFill>
                      <a:schemeClr val="accent1">
                        <a:lumMod val="75000"/>
                      </a:schemeClr>
                    </a:solidFill>
                  </a:tcPr>
                </a:tc>
                <a:tc>
                  <a:txBody>
                    <a:bodyPr/>
                    <a:lstStyle/>
                    <a:p>
                      <a:pPr lvl="0">
                        <a:buNone/>
                      </a:pPr>
                      <a:r>
                        <a:rPr lang="en-US" sz="1800" b="0" i="0" u="none" strike="noStrike" noProof="0" dirty="0">
                          <a:solidFill>
                            <a:schemeClr val="bg1"/>
                          </a:solidFill>
                          <a:latin typeface="Tenorite"/>
                        </a:rPr>
                        <a:t>Character</a:t>
                      </a:r>
                    </a:p>
                  </a:txBody>
                  <a:tcPr>
                    <a:solidFill>
                      <a:schemeClr val="accent1">
                        <a:lumMod val="75000"/>
                      </a:schemeClr>
                    </a:solidFill>
                  </a:tcPr>
                </a:tc>
                <a:extLst>
                  <a:ext uri="{0D108BD9-81ED-4DB2-BD59-A6C34878D82A}">
                    <a16:rowId xmlns:a16="http://schemas.microsoft.com/office/drawing/2014/main" val="1135398683"/>
                  </a:ext>
                </a:extLst>
              </a:tr>
            </a:tbl>
          </a:graphicData>
        </a:graphic>
      </p:graphicFrame>
      <p:sp>
        <p:nvSpPr>
          <p:cNvPr id="39" name="Subtitle 2">
            <a:extLst>
              <a:ext uri="{FF2B5EF4-FFF2-40B4-BE49-F238E27FC236}">
                <a16:creationId xmlns:a16="http://schemas.microsoft.com/office/drawing/2014/main" id="{05F823BD-19B2-DB31-293E-0761567CAE2D}"/>
              </a:ext>
            </a:extLst>
          </p:cNvPr>
          <p:cNvSpPr txBox="1">
            <a:spLocks/>
          </p:cNvSpPr>
          <p:nvPr/>
        </p:nvSpPr>
        <p:spPr>
          <a:xfrm>
            <a:off x="4716674" y="2226888"/>
            <a:ext cx="3615719" cy="768371"/>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a:solidFill>
                  <a:srgbClr val="FFFFFF"/>
                </a:solidFill>
              </a:rPr>
              <a:t>Maryland State Data</a:t>
            </a:r>
          </a:p>
        </p:txBody>
      </p:sp>
      <p:sp>
        <p:nvSpPr>
          <p:cNvPr id="40" name="TextBox 39">
            <a:extLst>
              <a:ext uri="{FF2B5EF4-FFF2-40B4-BE49-F238E27FC236}">
                <a16:creationId xmlns:a16="http://schemas.microsoft.com/office/drawing/2014/main" id="{6B613BB1-111A-70FA-A21D-4716FB81F62D}"/>
              </a:ext>
            </a:extLst>
          </p:cNvPr>
          <p:cNvSpPr txBox="1"/>
          <p:nvPr/>
        </p:nvSpPr>
        <p:spPr>
          <a:xfrm>
            <a:off x="8985849" y="1869056"/>
            <a:ext cx="2904226"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1600" dirty="0">
                <a:solidFill>
                  <a:srgbClr val="FFFFFF"/>
                </a:solidFill>
              </a:rPr>
              <a:t>Columns containing the date were all renamed Year</a:t>
            </a:r>
          </a:p>
          <a:p>
            <a:pPr marL="285750" indent="-285750">
              <a:buFont typeface="Calibri"/>
              <a:buChar char="-"/>
            </a:pPr>
            <a:r>
              <a:rPr lang="en-US" sz="1600" dirty="0">
                <a:solidFill>
                  <a:srgbClr val="FFFFFF"/>
                </a:solidFill>
              </a:rPr>
              <a:t>Total Crime columns for all three states needed to be renamed</a:t>
            </a:r>
          </a:p>
          <a:p>
            <a:pPr marL="285750" indent="-285750">
              <a:buFont typeface="Calibri"/>
              <a:buChar char="-"/>
            </a:pPr>
            <a:r>
              <a:rPr lang="en-US" sz="1600" dirty="0">
                <a:solidFill>
                  <a:srgbClr val="FFFFFF"/>
                </a:solidFill>
              </a:rPr>
              <a:t>All states data were combined into their own subset</a:t>
            </a:r>
          </a:p>
          <a:p>
            <a:pPr marL="285750" indent="-285750">
              <a:buFont typeface="Calibri"/>
              <a:buChar char="-"/>
            </a:pPr>
            <a:r>
              <a:rPr lang="en-US" sz="1600" dirty="0">
                <a:solidFill>
                  <a:srgbClr val="FFFFFF"/>
                </a:solidFill>
              </a:rPr>
              <a:t>State Column added to each state data set to identify them when combined</a:t>
            </a:r>
          </a:p>
          <a:p>
            <a:pPr marL="285750" indent="-285750">
              <a:buFont typeface="Calibri"/>
              <a:buChar char="-"/>
            </a:pPr>
            <a:endParaRPr lang="en-US" sz="1600" dirty="0">
              <a:solidFill>
                <a:srgbClr val="FFFFFF"/>
              </a:solidFill>
            </a:endParaRPr>
          </a:p>
        </p:txBody>
      </p:sp>
      <p:sp>
        <p:nvSpPr>
          <p:cNvPr id="41" name="Subtitle 2">
            <a:extLst>
              <a:ext uri="{FF2B5EF4-FFF2-40B4-BE49-F238E27FC236}">
                <a16:creationId xmlns:a16="http://schemas.microsoft.com/office/drawing/2014/main" id="{F543D293-CCA7-FA5A-A0BA-A94343E4D86C}"/>
              </a:ext>
            </a:extLst>
          </p:cNvPr>
          <p:cNvSpPr txBox="1">
            <a:spLocks/>
          </p:cNvSpPr>
          <p:nvPr/>
        </p:nvSpPr>
        <p:spPr>
          <a:xfrm>
            <a:off x="8497919" y="1220472"/>
            <a:ext cx="3615719" cy="768371"/>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a:solidFill>
                  <a:srgbClr val="FFFFFF"/>
                </a:solidFill>
              </a:rPr>
              <a:t>Maryland State Data</a:t>
            </a:r>
          </a:p>
        </p:txBody>
      </p:sp>
      <mc:AlternateContent xmlns:mc="http://schemas.openxmlformats.org/markup-compatibility/2006" xmlns:p14="http://schemas.microsoft.com/office/powerpoint/2010/main">
        <mc:Choice Requires="p14">
          <p:contentPart p14:bwMode="auto" r:id="rId3">
            <p14:nvContentPartPr>
              <p14:cNvPr id="46" name="Ink 45">
                <a:extLst>
                  <a:ext uri="{FF2B5EF4-FFF2-40B4-BE49-F238E27FC236}">
                    <a16:creationId xmlns:a16="http://schemas.microsoft.com/office/drawing/2014/main" id="{4717E12F-B3C3-9B36-9D28-DA4F2AF20674}"/>
                  </a:ext>
                </a:extLst>
              </p14:cNvPr>
              <p14:cNvContentPartPr/>
              <p14:nvPr/>
            </p14:nvContentPartPr>
            <p14:xfrm>
              <a:off x="3536830" y="2573547"/>
              <a:ext cx="1176923" cy="569934"/>
            </p14:xfrm>
          </p:contentPart>
        </mc:Choice>
        <mc:Fallback xmlns="">
          <p:pic>
            <p:nvPicPr>
              <p:cNvPr id="46" name="Ink 45">
                <a:extLst>
                  <a:ext uri="{FF2B5EF4-FFF2-40B4-BE49-F238E27FC236}">
                    <a16:creationId xmlns:a16="http://schemas.microsoft.com/office/drawing/2014/main" id="{4717E12F-B3C3-9B36-9D28-DA4F2AF20674}"/>
                  </a:ext>
                </a:extLst>
              </p:cNvPr>
              <p:cNvPicPr/>
              <p:nvPr/>
            </p:nvPicPr>
            <p:blipFill>
              <a:blip r:embed="rId4"/>
              <a:stretch>
                <a:fillRect/>
              </a:stretch>
            </p:blipFill>
            <p:spPr>
              <a:xfrm>
                <a:off x="3518840" y="2555557"/>
                <a:ext cx="1212544" cy="60555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7" name="Ink 46">
                <a:extLst>
                  <a:ext uri="{FF2B5EF4-FFF2-40B4-BE49-F238E27FC236}">
                    <a16:creationId xmlns:a16="http://schemas.microsoft.com/office/drawing/2014/main" id="{B0A35E1C-B677-B70A-D7D9-371EE94B20D9}"/>
                  </a:ext>
                </a:extLst>
              </p14:cNvPr>
              <p14:cNvContentPartPr/>
              <p14:nvPr/>
            </p14:nvContentPartPr>
            <p14:xfrm>
              <a:off x="3565584" y="3341404"/>
              <a:ext cx="1206375" cy="1029312"/>
            </p14:xfrm>
          </p:contentPart>
        </mc:Choice>
        <mc:Fallback xmlns="">
          <p:pic>
            <p:nvPicPr>
              <p:cNvPr id="47" name="Ink 46">
                <a:extLst>
                  <a:ext uri="{FF2B5EF4-FFF2-40B4-BE49-F238E27FC236}">
                    <a16:creationId xmlns:a16="http://schemas.microsoft.com/office/drawing/2014/main" id="{B0A35E1C-B677-B70A-D7D9-371EE94B20D9}"/>
                  </a:ext>
                </a:extLst>
              </p:cNvPr>
              <p:cNvPicPr/>
              <p:nvPr/>
            </p:nvPicPr>
            <p:blipFill>
              <a:blip r:embed="rId6"/>
              <a:stretch>
                <a:fillRect/>
              </a:stretch>
            </p:blipFill>
            <p:spPr>
              <a:xfrm>
                <a:off x="3547589" y="3323409"/>
                <a:ext cx="1242005" cy="10649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8" name="Ink 47">
                <a:extLst>
                  <a:ext uri="{FF2B5EF4-FFF2-40B4-BE49-F238E27FC236}">
                    <a16:creationId xmlns:a16="http://schemas.microsoft.com/office/drawing/2014/main" id="{47490ECE-9514-DF86-29AC-BE9C6A0B275A}"/>
                  </a:ext>
                </a:extLst>
              </p14:cNvPr>
              <p14:cNvContentPartPr/>
              <p14:nvPr/>
            </p14:nvContentPartPr>
            <p14:xfrm>
              <a:off x="3536830" y="3426751"/>
              <a:ext cx="1225422" cy="2453588"/>
            </p14:xfrm>
          </p:contentPart>
        </mc:Choice>
        <mc:Fallback xmlns="">
          <p:pic>
            <p:nvPicPr>
              <p:cNvPr id="48" name="Ink 47">
                <a:extLst>
                  <a:ext uri="{FF2B5EF4-FFF2-40B4-BE49-F238E27FC236}">
                    <a16:creationId xmlns:a16="http://schemas.microsoft.com/office/drawing/2014/main" id="{47490ECE-9514-DF86-29AC-BE9C6A0B275A}"/>
                  </a:ext>
                </a:extLst>
              </p:cNvPr>
              <p:cNvPicPr/>
              <p:nvPr/>
            </p:nvPicPr>
            <p:blipFill>
              <a:blip r:embed="rId8"/>
              <a:stretch>
                <a:fillRect/>
              </a:stretch>
            </p:blipFill>
            <p:spPr>
              <a:xfrm>
                <a:off x="3518836" y="3408755"/>
                <a:ext cx="1261051" cy="2489220"/>
              </a:xfrm>
              <a:prstGeom prst="rect">
                <a:avLst/>
              </a:prstGeom>
            </p:spPr>
          </p:pic>
        </mc:Fallback>
      </mc:AlternateContent>
    </p:spTree>
    <p:extLst>
      <p:ext uri="{BB962C8B-B14F-4D97-AF65-F5344CB8AC3E}">
        <p14:creationId xmlns:p14="http://schemas.microsoft.com/office/powerpoint/2010/main" val="744379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2193481" y="570217"/>
            <a:ext cx="9577983" cy="592318"/>
          </a:xfrm>
        </p:spPr>
        <p:txBody>
          <a:bodyPr/>
          <a:lstStyle/>
          <a:p>
            <a:r>
              <a:rPr lang="en-US" b="1"/>
              <a:t>Data Exploration</a:t>
            </a:r>
            <a:endParaRPr lang="en-US" b="1" dirty="0"/>
          </a:p>
        </p:txBody>
      </p:sp>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6065253" y="4613135"/>
            <a:ext cx="2691519" cy="314307"/>
          </a:xfrm>
        </p:spPr>
        <p:txBody>
          <a:bodyPr/>
          <a:lstStyle/>
          <a:p>
            <a:r>
              <a:rPr lang="en-US"/>
              <a:t>Boxplot of Larceny Theft of Maryland Counties</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6453262" y="5007103"/>
            <a:ext cx="1845511" cy="660747"/>
          </a:xfrm>
        </p:spPr>
        <p:txBody>
          <a:bodyPr/>
          <a:lstStyle/>
          <a:p>
            <a:r>
              <a:rPr lang="en-US"/>
              <a:t>Bivariate</a:t>
            </a:r>
          </a:p>
        </p:txBody>
      </p:sp>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4902902" y="1323548"/>
            <a:ext cx="2402702" cy="343061"/>
          </a:xfrm>
        </p:spPr>
        <p:txBody>
          <a:bodyPr/>
          <a:lstStyle/>
          <a:p>
            <a:r>
              <a:rPr lang="en-US"/>
              <a:t>Unemployment vs Crime State by State</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5050974" y="1746575"/>
            <a:ext cx="1855949" cy="660747"/>
          </a:xfrm>
        </p:spPr>
        <p:txBody>
          <a:bodyPr/>
          <a:lstStyle/>
          <a:p>
            <a:r>
              <a:rPr lang="en-US"/>
              <a:t>Multivariate</a:t>
            </a:r>
          </a:p>
        </p:txBody>
      </p:sp>
      <p:pic>
        <p:nvPicPr>
          <p:cNvPr id="5" name="Picture 4">
            <a:extLst>
              <a:ext uri="{FF2B5EF4-FFF2-40B4-BE49-F238E27FC236}">
                <a16:creationId xmlns:a16="http://schemas.microsoft.com/office/drawing/2014/main" id="{5985390E-375D-CC1B-C866-3D288E3ED8BE}"/>
              </a:ext>
            </a:extLst>
          </p:cNvPr>
          <p:cNvPicPr>
            <a:picLocks noChangeAspect="1"/>
          </p:cNvPicPr>
          <p:nvPr/>
        </p:nvPicPr>
        <p:blipFill>
          <a:blip r:embed="rId3"/>
          <a:stretch>
            <a:fillRect/>
          </a:stretch>
        </p:blipFill>
        <p:spPr>
          <a:xfrm>
            <a:off x="204866" y="2308486"/>
            <a:ext cx="5686268" cy="4264701"/>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6" name="Picture 5" descr="A graph of different colored lines&#10;&#10;Description automatically generated">
            <a:extLst>
              <a:ext uri="{FF2B5EF4-FFF2-40B4-BE49-F238E27FC236}">
                <a16:creationId xmlns:a16="http://schemas.microsoft.com/office/drawing/2014/main" id="{8257DD5B-9223-1FD1-66A6-3A26501512AF}"/>
              </a:ext>
            </a:extLst>
          </p:cNvPr>
          <p:cNvPicPr>
            <a:picLocks noChangeAspect="1"/>
          </p:cNvPicPr>
          <p:nvPr/>
        </p:nvPicPr>
        <p:blipFill>
          <a:blip r:embed="rId4"/>
          <a:stretch>
            <a:fillRect/>
          </a:stretch>
        </p:blipFill>
        <p:spPr>
          <a:xfrm>
            <a:off x="7282720" y="947295"/>
            <a:ext cx="4684427" cy="3127115"/>
          </a:xfrm>
          <a:prstGeom prst="rect">
            <a:avLst/>
          </a:prstGeom>
        </p:spPr>
      </p:pic>
    </p:spTree>
    <p:extLst>
      <p:ext uri="{BB962C8B-B14F-4D97-AF65-F5344CB8AC3E}">
        <p14:creationId xmlns:p14="http://schemas.microsoft.com/office/powerpoint/2010/main" val="2619301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7" name="Picture 16" descr="A graph with different colored dots&#10;&#10;Description automatically generated">
            <a:extLst>
              <a:ext uri="{FF2B5EF4-FFF2-40B4-BE49-F238E27FC236}">
                <a16:creationId xmlns:a16="http://schemas.microsoft.com/office/drawing/2014/main" id="{875FBA00-13ED-3DF6-5376-F8A79283F838}"/>
              </a:ext>
            </a:extLst>
          </p:cNvPr>
          <p:cNvPicPr>
            <a:picLocks noChangeAspect="1"/>
          </p:cNvPicPr>
          <p:nvPr/>
        </p:nvPicPr>
        <p:blipFill>
          <a:blip r:embed="rId3"/>
          <a:stretch>
            <a:fillRect/>
          </a:stretch>
        </p:blipFill>
        <p:spPr>
          <a:xfrm>
            <a:off x="6648761" y="3372786"/>
            <a:ext cx="5140378" cy="3397771"/>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 name="Picture 3">
            <a:extLst>
              <a:ext uri="{FF2B5EF4-FFF2-40B4-BE49-F238E27FC236}">
                <a16:creationId xmlns:a16="http://schemas.microsoft.com/office/drawing/2014/main" id="{F89ED5DA-0D57-9228-362E-08998A2B9AC0}"/>
              </a:ext>
            </a:extLst>
          </p:cNvPr>
          <p:cNvPicPr>
            <a:picLocks noChangeAspect="1"/>
          </p:cNvPicPr>
          <p:nvPr/>
        </p:nvPicPr>
        <p:blipFill>
          <a:blip r:embed="rId4"/>
          <a:stretch>
            <a:fillRect/>
          </a:stretch>
        </p:blipFill>
        <p:spPr>
          <a:xfrm>
            <a:off x="2398426" y="1095609"/>
            <a:ext cx="4247214" cy="283048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235147" y="424558"/>
            <a:ext cx="9577983" cy="592318"/>
          </a:xfrm>
        </p:spPr>
        <p:txBody>
          <a:bodyPr/>
          <a:lstStyle/>
          <a:p>
            <a:r>
              <a:rPr lang="en-US" b="1"/>
              <a:t>Data Exploration Cont.</a:t>
            </a:r>
            <a:endParaRPr lang="en-US" b="1" dirty="0"/>
          </a:p>
        </p:txBody>
      </p:sp>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8081147" y="2596299"/>
            <a:ext cx="2691519" cy="314307"/>
          </a:xfrm>
        </p:spPr>
        <p:txBody>
          <a:bodyPr/>
          <a:lstStyle/>
          <a:p>
            <a:r>
              <a:rPr lang="en-US"/>
              <a:t>Scatterplot Larceny Crime Maryland W/ Pop Cap</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8494139" y="3002759"/>
            <a:ext cx="1845511" cy="660747"/>
          </a:xfrm>
        </p:spPr>
        <p:txBody>
          <a:bodyPr/>
          <a:lstStyle/>
          <a:p>
            <a:r>
              <a:rPr lang="en-US"/>
              <a:t>Multivariate</a:t>
            </a:r>
          </a:p>
        </p:txBody>
      </p:sp>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7790" y="3582444"/>
            <a:ext cx="2402702" cy="343061"/>
          </a:xfrm>
        </p:spPr>
        <p:txBody>
          <a:bodyPr/>
          <a:lstStyle/>
          <a:p>
            <a:r>
              <a:rPr lang="en-US"/>
              <a:t>Boxplot of Crime Distribution by State</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265200" y="4005470"/>
            <a:ext cx="1855949" cy="660747"/>
          </a:xfrm>
        </p:spPr>
        <p:txBody>
          <a:bodyPr/>
          <a:lstStyle/>
          <a:p>
            <a:r>
              <a:rPr lang="en-US"/>
              <a:t>Univariate</a:t>
            </a:r>
            <a:endParaRPr lang="en-US" dirty="0"/>
          </a:p>
        </p:txBody>
      </p:sp>
      <p:pic>
        <p:nvPicPr>
          <p:cNvPr id="5" name="Picture 4" descr="A graph of a number of states&#10;&#10;Description automatically generated">
            <a:extLst>
              <a:ext uri="{FF2B5EF4-FFF2-40B4-BE49-F238E27FC236}">
                <a16:creationId xmlns:a16="http://schemas.microsoft.com/office/drawing/2014/main" id="{AFACC153-8EE6-B5AD-7C00-97BBD9864F41}"/>
              </a:ext>
            </a:extLst>
          </p:cNvPr>
          <p:cNvPicPr>
            <a:picLocks noChangeAspect="1"/>
          </p:cNvPicPr>
          <p:nvPr/>
        </p:nvPicPr>
        <p:blipFill rotWithShape="1">
          <a:blip r:embed="rId5"/>
          <a:srcRect t="8906" r="160" b="254"/>
          <a:stretch/>
        </p:blipFill>
        <p:spPr>
          <a:xfrm>
            <a:off x="222802" y="4401560"/>
            <a:ext cx="3895773" cy="222642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9" name="Text Placeholder 7">
            <a:extLst>
              <a:ext uri="{FF2B5EF4-FFF2-40B4-BE49-F238E27FC236}">
                <a16:creationId xmlns:a16="http://schemas.microsoft.com/office/drawing/2014/main" id="{19638974-2E07-8541-A982-19D30BFBAB47}"/>
              </a:ext>
            </a:extLst>
          </p:cNvPr>
          <p:cNvSpPr txBox="1">
            <a:spLocks/>
          </p:cNvSpPr>
          <p:nvPr/>
        </p:nvSpPr>
        <p:spPr>
          <a:xfrm>
            <a:off x="-92734" y="1761138"/>
            <a:ext cx="2402702" cy="343061"/>
          </a:xfrm>
          <a:prstGeom prst="rect">
            <a:avLst/>
          </a:prstGeom>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lang="en-US" sz="1400" kern="1200" spc="150" baseline="0" dirty="0" smtClean="0">
                <a:solidFill>
                  <a:schemeClr val="tx1"/>
                </a:solidFill>
                <a:latin typeface="+mj-lt"/>
                <a:ea typeface="+mj-ea"/>
                <a:cs typeface="+mj-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a:t>Scatterplot of Labor Force vs Crime State by Sate</a:t>
            </a:r>
          </a:p>
        </p:txBody>
      </p:sp>
      <p:sp>
        <p:nvSpPr>
          <p:cNvPr id="13" name="Text Placeholder 11">
            <a:extLst>
              <a:ext uri="{FF2B5EF4-FFF2-40B4-BE49-F238E27FC236}">
                <a16:creationId xmlns:a16="http://schemas.microsoft.com/office/drawing/2014/main" id="{880B1B07-CF59-4479-126A-37DC568114AE}"/>
              </a:ext>
            </a:extLst>
          </p:cNvPr>
          <p:cNvSpPr txBox="1">
            <a:spLocks/>
          </p:cNvSpPr>
          <p:nvPr/>
        </p:nvSpPr>
        <p:spPr>
          <a:xfrm>
            <a:off x="180256" y="2184164"/>
            <a:ext cx="1855949" cy="660747"/>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lang="en-US" sz="1000" kern="1200" spc="150" baseline="0" dirty="0" smtClean="0">
                <a:solidFill>
                  <a:schemeClr val="tx1"/>
                </a:solidFill>
                <a:latin typeface="+mn-lt"/>
                <a:ea typeface="+mj-ea"/>
                <a:cs typeface="+mj-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a:t>Multivariate</a:t>
            </a:r>
            <a:endParaRPr lang="en-US" dirty="0"/>
          </a:p>
        </p:txBody>
      </p:sp>
    </p:spTree>
    <p:extLst>
      <p:ext uri="{BB962C8B-B14F-4D97-AF65-F5344CB8AC3E}">
        <p14:creationId xmlns:p14="http://schemas.microsoft.com/office/powerpoint/2010/main" val="1988211652"/>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 id="{FCB14B3E-2B92-48B8-A334-05E7A8EE34E1}" vid="{B6EC9E21-8C82-4EB1-BBE7-A370F785D0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523E105-18D3-4BB0-89C9-FE6AD0298A92}">
  <ds:schemaRefs>
    <ds:schemaRef ds:uri="http://schemas.microsoft.com/sharepoint/v3/contenttype/forms"/>
  </ds:schemaRefs>
</ds:datastoreItem>
</file>

<file path=customXml/itemProps2.xml><?xml version="1.0" encoding="utf-8"?>
<ds:datastoreItem xmlns:ds="http://schemas.openxmlformats.org/officeDocument/2006/customXml" ds:itemID="{7D8A7011-85FC-4C6C-9A6F-345FB39F8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65B6094-AFD6-478B-B198-FEA847601B8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24</Words>
  <Application>Microsoft Office PowerPoint</Application>
  <PresentationFormat>Widescreen</PresentationFormat>
  <Paragraphs>15</Paragraphs>
  <Slides>17</Slides>
  <Notes>3</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Custom</vt:lpstr>
      <vt:lpstr>Data 490 Final Presentation</vt:lpstr>
      <vt:lpstr>Problem Statement</vt:lpstr>
      <vt:lpstr>PowerPoint Presentation</vt:lpstr>
      <vt:lpstr>Data Structures</vt:lpstr>
      <vt:lpstr>Data structures cont.</vt:lpstr>
      <vt:lpstr>Data Joins​ Example</vt:lpstr>
      <vt:lpstr>Data Joins​ Example</vt:lpstr>
      <vt:lpstr>Data Exploration</vt:lpstr>
      <vt:lpstr>Data Exploration Cont.</vt:lpstr>
      <vt:lpstr>Data Exploration</vt:lpstr>
      <vt:lpstr>Models Used</vt:lpstr>
      <vt:lpstr>PowerPoint Presentation</vt:lpstr>
      <vt:lpstr>PowerPoint Presentation</vt:lpstr>
      <vt:lpstr>PowerPoint Presentation</vt:lpstr>
      <vt:lpstr>PowerPoint Presentation</vt:lpstr>
      <vt:lpstr>Project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
  <cp:lastModifiedBy/>
  <cp:revision>629</cp:revision>
  <dcterms:created xsi:type="dcterms:W3CDTF">2023-12-17T23:35:52Z</dcterms:created>
  <dcterms:modified xsi:type="dcterms:W3CDTF">2023-12-21T01:31:10Z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